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charts/chart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5.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5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0.xml" ContentType="application/vnd.openxmlformats-officedocument.drawingml.chart+xml"/>
  <Override PartName="/ppt/notesSlides/notesSlide60.xml" ContentType="application/vnd.openxmlformats-officedocument.presentationml.notesSlide+xml"/>
  <Override PartName="/ppt/charts/chart11.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85"/>
  </p:notesMasterIdLst>
  <p:sldIdLst>
    <p:sldId id="259" r:id="rId3"/>
    <p:sldId id="261" r:id="rId4"/>
    <p:sldId id="352" r:id="rId5"/>
    <p:sldId id="348" r:id="rId6"/>
    <p:sldId id="349" r:id="rId7"/>
    <p:sldId id="350" r:id="rId8"/>
    <p:sldId id="508" r:id="rId9"/>
    <p:sldId id="510" r:id="rId10"/>
    <p:sldId id="511" r:id="rId11"/>
    <p:sldId id="494" r:id="rId12"/>
    <p:sldId id="495" r:id="rId13"/>
    <p:sldId id="497" r:id="rId14"/>
    <p:sldId id="496" r:id="rId15"/>
    <p:sldId id="513" r:id="rId16"/>
    <p:sldId id="498" r:id="rId17"/>
    <p:sldId id="499" r:id="rId18"/>
    <p:sldId id="500" r:id="rId19"/>
    <p:sldId id="501" r:id="rId20"/>
    <p:sldId id="502" r:id="rId21"/>
    <p:sldId id="503" r:id="rId22"/>
    <p:sldId id="504" r:id="rId23"/>
    <p:sldId id="505" r:id="rId24"/>
    <p:sldId id="529" r:id="rId25"/>
    <p:sldId id="468" r:id="rId26"/>
    <p:sldId id="523" r:id="rId27"/>
    <p:sldId id="522" r:id="rId28"/>
    <p:sldId id="365" r:id="rId29"/>
    <p:sldId id="369" r:id="rId30"/>
    <p:sldId id="370" r:id="rId31"/>
    <p:sldId id="371" r:id="rId32"/>
    <p:sldId id="372" r:id="rId33"/>
    <p:sldId id="373" r:id="rId34"/>
    <p:sldId id="382" r:id="rId35"/>
    <p:sldId id="386" r:id="rId36"/>
    <p:sldId id="383" r:id="rId37"/>
    <p:sldId id="384" r:id="rId38"/>
    <p:sldId id="512" r:id="rId39"/>
    <p:sldId id="392" r:id="rId40"/>
    <p:sldId id="393" r:id="rId41"/>
    <p:sldId id="514" r:id="rId42"/>
    <p:sldId id="411" r:id="rId43"/>
    <p:sldId id="412" r:id="rId44"/>
    <p:sldId id="413" r:id="rId45"/>
    <p:sldId id="414" r:id="rId46"/>
    <p:sldId id="415" r:id="rId47"/>
    <p:sldId id="416" r:id="rId48"/>
    <p:sldId id="417" r:id="rId49"/>
    <p:sldId id="524" r:id="rId50"/>
    <p:sldId id="516" r:id="rId51"/>
    <p:sldId id="517" r:id="rId52"/>
    <p:sldId id="420" r:id="rId53"/>
    <p:sldId id="423" r:id="rId54"/>
    <p:sldId id="527" r:id="rId55"/>
    <p:sldId id="528" r:id="rId56"/>
    <p:sldId id="530" r:id="rId57"/>
    <p:sldId id="531" r:id="rId58"/>
    <p:sldId id="519" r:id="rId59"/>
    <p:sldId id="428" r:id="rId60"/>
    <p:sldId id="429" r:id="rId61"/>
    <p:sldId id="430" r:id="rId62"/>
    <p:sldId id="433" r:id="rId63"/>
    <p:sldId id="434" r:id="rId64"/>
    <p:sldId id="435" r:id="rId65"/>
    <p:sldId id="445" r:id="rId66"/>
    <p:sldId id="446" r:id="rId67"/>
    <p:sldId id="447" r:id="rId68"/>
    <p:sldId id="451" r:id="rId69"/>
    <p:sldId id="452" r:id="rId70"/>
    <p:sldId id="454" r:id="rId71"/>
    <p:sldId id="456" r:id="rId72"/>
    <p:sldId id="457" r:id="rId73"/>
    <p:sldId id="458" r:id="rId74"/>
    <p:sldId id="459" r:id="rId75"/>
    <p:sldId id="460" r:id="rId76"/>
    <p:sldId id="486" r:id="rId77"/>
    <p:sldId id="532" r:id="rId78"/>
    <p:sldId id="488" r:id="rId79"/>
    <p:sldId id="489" r:id="rId80"/>
    <p:sldId id="515" r:id="rId81"/>
    <p:sldId id="525" r:id="rId82"/>
    <p:sldId id="526" r:id="rId83"/>
    <p:sldId id="520" r:id="rId84"/>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6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6"/>
    <p:restoredTop sz="86057" autoAdjust="0"/>
  </p:normalViewPr>
  <p:slideViewPr>
    <p:cSldViewPr>
      <p:cViewPr>
        <p:scale>
          <a:sx n="90" d="100"/>
          <a:sy n="90" d="100"/>
        </p:scale>
        <p:origin x="-2346" y="-8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solidFill>
                  <a:srgbClr val="003366"/>
                </a:solidFill>
              </a:defRPr>
            </a:pPr>
            <a:r>
              <a:rPr lang="en-US">
                <a:solidFill>
                  <a:srgbClr val="003366"/>
                </a:solidFill>
              </a:rPr>
              <a:t>Anteil von therapeutischen Variablen an Outcomevarianz</a:t>
            </a:r>
          </a:p>
        </c:rich>
      </c:tx>
      <c:layout>
        <c:manualLayout>
          <c:xMode val="edge"/>
          <c:yMode val="edge"/>
          <c:x val="0.13003864100320792"/>
          <c:y val="0.917600740439108"/>
        </c:manualLayout>
      </c:layout>
      <c:overlay val="0"/>
    </c:title>
    <c:autoTitleDeleted val="0"/>
    <c:plotArea>
      <c:layout/>
      <c:pieChart>
        <c:varyColors val="1"/>
        <c:ser>
          <c:idx val="0"/>
          <c:order val="0"/>
          <c:tx>
            <c:strRef>
              <c:f>Tabelle1!$B$1</c:f>
              <c:strCache>
                <c:ptCount val="1"/>
                <c:pt idx="0">
                  <c:v>%</c:v>
                </c:pt>
              </c:strCache>
            </c:strRef>
          </c:tx>
          <c:dPt>
            <c:idx val="4"/>
            <c:bubble3D val="0"/>
            <c:explosion val="13"/>
            <c:extLst xmlns:c16r2="http://schemas.microsoft.com/office/drawing/2015/06/chart">
              <c:ext xmlns:c16="http://schemas.microsoft.com/office/drawing/2014/chart" uri="{C3380CC4-5D6E-409C-BE32-E72D297353CC}">
                <c16:uniqueId val="{00000000-FA02-4863-BA98-08BF667D5A01}"/>
              </c:ext>
            </c:extLst>
          </c:dPt>
          <c:dLbls>
            <c:dLbl>
              <c:idx val="2"/>
              <c:layout/>
              <c:tx>
                <c:rich>
                  <a:bodyPr/>
                  <a:lstStyle/>
                  <a:p>
                    <a:r>
                      <a:rPr lang="en-US" b="1" dirty="0"/>
                      <a:t>Therapy relationship
12%</a:t>
                    </a:r>
                  </a:p>
                </c:rich>
              </c:tx>
              <c:showLegendKey val="0"/>
              <c:showVal val="0"/>
              <c:showCatName val="1"/>
              <c:showSerName val="0"/>
              <c:showPercent val="1"/>
              <c:showBubbleSize val="0"/>
            </c:dLbl>
            <c:dLbl>
              <c:idx val="4"/>
              <c:layout/>
              <c:tx>
                <c:rich>
                  <a:bodyPr/>
                  <a:lstStyle/>
                  <a:p>
                    <a:r>
                      <a:rPr lang="en-US" b="1" dirty="0"/>
                      <a:t>Individual therapist</a:t>
                    </a:r>
                    <a:r>
                      <a:rPr lang="en-US" dirty="0"/>
                      <a:t>
</a:t>
                    </a:r>
                    <a:r>
                      <a:rPr lang="en-US" b="1" dirty="0"/>
                      <a:t>7%</a:t>
                    </a:r>
                  </a:p>
                </c:rich>
              </c:tx>
              <c:showLegendKey val="0"/>
              <c:showVal val="0"/>
              <c:showCatName val="1"/>
              <c:showSerName val="0"/>
              <c:showPercent val="1"/>
              <c:showBubbleSize val="0"/>
            </c:dLbl>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Tabelle1!$A$2:$A$7</c:f>
              <c:strCache>
                <c:ptCount val="6"/>
                <c:pt idx="0">
                  <c:v>Unexplained Variance</c:v>
                </c:pt>
                <c:pt idx="1">
                  <c:v>Patient contribution</c:v>
                </c:pt>
                <c:pt idx="2">
                  <c:v>Therapy relationship</c:v>
                </c:pt>
                <c:pt idx="3">
                  <c:v>Treatment method</c:v>
                </c:pt>
                <c:pt idx="4">
                  <c:v>Individual therapist</c:v>
                </c:pt>
                <c:pt idx="5">
                  <c:v>Other factors</c:v>
                </c:pt>
              </c:strCache>
            </c:strRef>
          </c:cat>
          <c:val>
            <c:numRef>
              <c:f>Tabelle1!$B$2:$B$7</c:f>
              <c:numCache>
                <c:formatCode>0%</c:formatCode>
                <c:ptCount val="6"/>
                <c:pt idx="0">
                  <c:v>0.4</c:v>
                </c:pt>
                <c:pt idx="1">
                  <c:v>0.30000000000000032</c:v>
                </c:pt>
                <c:pt idx="2">
                  <c:v>0.12000000000000002</c:v>
                </c:pt>
                <c:pt idx="3">
                  <c:v>8.0000000000000043E-2</c:v>
                </c:pt>
                <c:pt idx="4">
                  <c:v>7.0000000000000021E-2</c:v>
                </c:pt>
                <c:pt idx="5">
                  <c:v>3.0000000000000002E-2</c:v>
                </c:pt>
              </c:numCache>
            </c:numRef>
          </c:val>
          <c:extLst xmlns:c16r2="http://schemas.microsoft.com/office/drawing/2015/06/chart">
            <c:ext xmlns:c16="http://schemas.microsoft.com/office/drawing/2014/chart" uri="{C3380CC4-5D6E-409C-BE32-E72D297353CC}">
              <c16:uniqueId val="{00000001-FA02-4863-BA98-08BF667D5A01}"/>
            </c:ext>
          </c:extLst>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Tabelle1!$B$1</c:f>
              <c:strCache>
                <c:ptCount val="1"/>
                <c:pt idx="0">
                  <c:v>VT</c:v>
                </c:pt>
              </c:strCache>
            </c:strRef>
          </c:tx>
          <c:marker>
            <c:symbol val="none"/>
          </c:marker>
          <c:cat>
            <c:strRef>
              <c:f>Tabelle1!$A$2:$A$3</c:f>
              <c:strCache>
                <c:ptCount val="2"/>
                <c:pt idx="0">
                  <c:v>Prä</c:v>
                </c:pt>
                <c:pt idx="1">
                  <c:v>Post</c:v>
                </c:pt>
              </c:strCache>
            </c:strRef>
          </c:cat>
          <c:val>
            <c:numRef>
              <c:f>Tabelle1!$B$2:$B$3</c:f>
              <c:numCache>
                <c:formatCode>General</c:formatCode>
                <c:ptCount val="2"/>
                <c:pt idx="0">
                  <c:v>4.97</c:v>
                </c:pt>
                <c:pt idx="1">
                  <c:v>5.0999999999999996</c:v>
                </c:pt>
              </c:numCache>
            </c:numRef>
          </c:val>
          <c:smooth val="0"/>
          <c:extLst xmlns:c16r2="http://schemas.microsoft.com/office/drawing/2015/06/chart">
            <c:ext xmlns:c16="http://schemas.microsoft.com/office/drawing/2014/chart" uri="{C3380CC4-5D6E-409C-BE32-E72D297353CC}">
              <c16:uniqueId val="{00000000-F3C8-4E64-B8E8-6C28C4850D8E}"/>
            </c:ext>
          </c:extLst>
        </c:ser>
        <c:ser>
          <c:idx val="1"/>
          <c:order val="1"/>
          <c:tx>
            <c:strRef>
              <c:f>Tabelle1!$C$1</c:f>
              <c:strCache>
                <c:ptCount val="1"/>
                <c:pt idx="0">
                  <c:v>AP</c:v>
                </c:pt>
              </c:strCache>
            </c:strRef>
          </c:tx>
          <c:marker>
            <c:symbol val="none"/>
          </c:marker>
          <c:cat>
            <c:strRef>
              <c:f>Tabelle1!$A$2:$A$3</c:f>
              <c:strCache>
                <c:ptCount val="2"/>
                <c:pt idx="0">
                  <c:v>Prä</c:v>
                </c:pt>
                <c:pt idx="1">
                  <c:v>Post</c:v>
                </c:pt>
              </c:strCache>
            </c:strRef>
          </c:cat>
          <c:val>
            <c:numRef>
              <c:f>Tabelle1!$C$2:$C$3</c:f>
              <c:numCache>
                <c:formatCode>General</c:formatCode>
                <c:ptCount val="2"/>
                <c:pt idx="0">
                  <c:v>5.51</c:v>
                </c:pt>
                <c:pt idx="1">
                  <c:v>5.48</c:v>
                </c:pt>
              </c:numCache>
            </c:numRef>
          </c:val>
          <c:smooth val="0"/>
          <c:extLst xmlns:c16r2="http://schemas.microsoft.com/office/drawing/2015/06/chart">
            <c:ext xmlns:c16="http://schemas.microsoft.com/office/drawing/2014/chart" uri="{C3380CC4-5D6E-409C-BE32-E72D297353CC}">
              <c16:uniqueId val="{00000001-F3C8-4E64-B8E8-6C28C4850D8E}"/>
            </c:ext>
          </c:extLst>
        </c:ser>
        <c:ser>
          <c:idx val="2"/>
          <c:order val="2"/>
          <c:tx>
            <c:strRef>
              <c:f>Tabelle1!$D$1</c:f>
              <c:strCache>
                <c:ptCount val="1"/>
                <c:pt idx="0">
                  <c:v>PD</c:v>
                </c:pt>
              </c:strCache>
            </c:strRef>
          </c:tx>
          <c:marker>
            <c:symbol val="none"/>
          </c:marker>
          <c:cat>
            <c:strRef>
              <c:f>Tabelle1!$A$2:$A$3</c:f>
              <c:strCache>
                <c:ptCount val="2"/>
                <c:pt idx="0">
                  <c:v>Prä</c:v>
                </c:pt>
                <c:pt idx="1">
                  <c:v>Post</c:v>
                </c:pt>
              </c:strCache>
            </c:strRef>
          </c:cat>
          <c:val>
            <c:numRef>
              <c:f>Tabelle1!$D$2:$D$3</c:f>
              <c:numCache>
                <c:formatCode>General</c:formatCode>
                <c:ptCount val="2"/>
                <c:pt idx="0">
                  <c:v>5.47</c:v>
                </c:pt>
                <c:pt idx="1">
                  <c:v>5.59</c:v>
                </c:pt>
              </c:numCache>
            </c:numRef>
          </c:val>
          <c:smooth val="0"/>
          <c:extLst xmlns:c16r2="http://schemas.microsoft.com/office/drawing/2015/06/chart">
            <c:ext xmlns:c16="http://schemas.microsoft.com/office/drawing/2014/chart" uri="{C3380CC4-5D6E-409C-BE32-E72D297353CC}">
              <c16:uniqueId val="{00000002-F3C8-4E64-B8E8-6C28C4850D8E}"/>
            </c:ext>
          </c:extLst>
        </c:ser>
        <c:ser>
          <c:idx val="3"/>
          <c:order val="3"/>
          <c:tx>
            <c:strRef>
              <c:f>Tabelle1!$E$1</c:f>
              <c:strCache>
                <c:ptCount val="1"/>
                <c:pt idx="0">
                  <c:v>Psych. Stud.</c:v>
                </c:pt>
              </c:strCache>
            </c:strRef>
          </c:tx>
          <c:marker>
            <c:symbol val="none"/>
          </c:marker>
          <c:cat>
            <c:strRef>
              <c:f>Tabelle1!$A$2:$A$3</c:f>
              <c:strCache>
                <c:ptCount val="2"/>
                <c:pt idx="0">
                  <c:v>Prä</c:v>
                </c:pt>
                <c:pt idx="1">
                  <c:v>Post</c:v>
                </c:pt>
              </c:strCache>
            </c:strRef>
          </c:cat>
          <c:val>
            <c:numRef>
              <c:f>Tabelle1!$E$2:$E$3</c:f>
              <c:numCache>
                <c:formatCode>General</c:formatCode>
                <c:ptCount val="2"/>
                <c:pt idx="0">
                  <c:v>5.34</c:v>
                </c:pt>
                <c:pt idx="1">
                  <c:v>5.34</c:v>
                </c:pt>
              </c:numCache>
            </c:numRef>
          </c:val>
          <c:smooth val="0"/>
          <c:extLst xmlns:c16r2="http://schemas.microsoft.com/office/drawing/2015/06/chart">
            <c:ext xmlns:c16="http://schemas.microsoft.com/office/drawing/2014/chart" uri="{C3380CC4-5D6E-409C-BE32-E72D297353CC}">
              <c16:uniqueId val="{00000003-F3C8-4E64-B8E8-6C28C4850D8E}"/>
            </c:ext>
          </c:extLst>
        </c:ser>
        <c:dLbls>
          <c:showLegendKey val="0"/>
          <c:showVal val="0"/>
          <c:showCatName val="0"/>
          <c:showSerName val="0"/>
          <c:showPercent val="0"/>
          <c:showBubbleSize val="0"/>
        </c:dLbls>
        <c:marker val="1"/>
        <c:smooth val="0"/>
        <c:axId val="132644224"/>
        <c:axId val="132646016"/>
      </c:lineChart>
      <c:catAx>
        <c:axId val="132644224"/>
        <c:scaling>
          <c:orientation val="minMax"/>
        </c:scaling>
        <c:delete val="0"/>
        <c:axPos val="b"/>
        <c:numFmt formatCode="General" sourceLinked="0"/>
        <c:majorTickMark val="out"/>
        <c:minorTickMark val="none"/>
        <c:tickLblPos val="nextTo"/>
        <c:crossAx val="132646016"/>
        <c:crosses val="autoZero"/>
        <c:auto val="1"/>
        <c:lblAlgn val="ctr"/>
        <c:lblOffset val="100"/>
        <c:noMultiLvlLbl val="0"/>
      </c:catAx>
      <c:valAx>
        <c:axId val="132646016"/>
        <c:scaling>
          <c:orientation val="minMax"/>
          <c:max val="7"/>
          <c:min val="3"/>
        </c:scaling>
        <c:delete val="0"/>
        <c:axPos val="l"/>
        <c:majorGridlines/>
        <c:numFmt formatCode="General" sourceLinked="1"/>
        <c:majorTickMark val="out"/>
        <c:minorTickMark val="none"/>
        <c:tickLblPos val="nextTo"/>
        <c:crossAx val="132644224"/>
        <c:crosses val="autoZero"/>
        <c:crossBetween val="between"/>
      </c:valAx>
    </c:plotArea>
    <c:legend>
      <c:legendPos val="r"/>
      <c:layout/>
      <c:overlay val="0"/>
    </c:legend>
    <c:plotVisOnly val="1"/>
    <c:dispBlanksAs val="gap"/>
    <c:showDLblsOverMax val="0"/>
  </c:chart>
  <c:txPr>
    <a:bodyPr/>
    <a:lstStyle/>
    <a:p>
      <a:pPr>
        <a:defRPr sz="1800"/>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Tabelle1!$B$1</c:f>
              <c:strCache>
                <c:ptCount val="1"/>
                <c:pt idx="0">
                  <c:v>VT</c:v>
                </c:pt>
              </c:strCache>
            </c:strRef>
          </c:tx>
          <c:marker>
            <c:symbol val="none"/>
          </c:marker>
          <c:cat>
            <c:strRef>
              <c:f>Tabelle1!$A$2:$A$3</c:f>
              <c:strCache>
                <c:ptCount val="2"/>
                <c:pt idx="0">
                  <c:v>Prä</c:v>
                </c:pt>
                <c:pt idx="1">
                  <c:v>Post</c:v>
                </c:pt>
              </c:strCache>
            </c:strRef>
          </c:cat>
          <c:val>
            <c:numRef>
              <c:f>Tabelle1!$B$2:$B$3</c:f>
              <c:numCache>
                <c:formatCode>General</c:formatCode>
                <c:ptCount val="2"/>
                <c:pt idx="0">
                  <c:v>3.1</c:v>
                </c:pt>
                <c:pt idx="1">
                  <c:v>4.0999999999999996</c:v>
                </c:pt>
              </c:numCache>
            </c:numRef>
          </c:val>
          <c:smooth val="0"/>
          <c:extLst xmlns:c16r2="http://schemas.microsoft.com/office/drawing/2015/06/chart">
            <c:ext xmlns:c16="http://schemas.microsoft.com/office/drawing/2014/chart" uri="{C3380CC4-5D6E-409C-BE32-E72D297353CC}">
              <c16:uniqueId val="{00000000-957B-48DE-9815-094DBCF6F583}"/>
            </c:ext>
          </c:extLst>
        </c:ser>
        <c:ser>
          <c:idx val="1"/>
          <c:order val="1"/>
          <c:tx>
            <c:strRef>
              <c:f>Tabelle1!$C$1</c:f>
              <c:strCache>
                <c:ptCount val="1"/>
                <c:pt idx="0">
                  <c:v>AP</c:v>
                </c:pt>
              </c:strCache>
            </c:strRef>
          </c:tx>
          <c:marker>
            <c:symbol val="none"/>
          </c:marker>
          <c:cat>
            <c:strRef>
              <c:f>Tabelle1!$A$2:$A$3</c:f>
              <c:strCache>
                <c:ptCount val="2"/>
                <c:pt idx="0">
                  <c:v>Prä</c:v>
                </c:pt>
                <c:pt idx="1">
                  <c:v>Post</c:v>
                </c:pt>
              </c:strCache>
            </c:strRef>
          </c:cat>
          <c:val>
            <c:numRef>
              <c:f>Tabelle1!$C$2:$C$3</c:f>
              <c:numCache>
                <c:formatCode>General</c:formatCode>
                <c:ptCount val="2"/>
                <c:pt idx="0">
                  <c:v>3.41</c:v>
                </c:pt>
                <c:pt idx="1">
                  <c:v>4.2</c:v>
                </c:pt>
              </c:numCache>
            </c:numRef>
          </c:val>
          <c:smooth val="0"/>
          <c:extLst xmlns:c16r2="http://schemas.microsoft.com/office/drawing/2015/06/chart">
            <c:ext xmlns:c16="http://schemas.microsoft.com/office/drawing/2014/chart" uri="{C3380CC4-5D6E-409C-BE32-E72D297353CC}">
              <c16:uniqueId val="{00000001-957B-48DE-9815-094DBCF6F583}"/>
            </c:ext>
          </c:extLst>
        </c:ser>
        <c:ser>
          <c:idx val="2"/>
          <c:order val="2"/>
          <c:tx>
            <c:strRef>
              <c:f>Tabelle1!$D$1</c:f>
              <c:strCache>
                <c:ptCount val="1"/>
                <c:pt idx="0">
                  <c:v>TfP</c:v>
                </c:pt>
              </c:strCache>
            </c:strRef>
          </c:tx>
          <c:marker>
            <c:symbol val="none"/>
          </c:marker>
          <c:cat>
            <c:strRef>
              <c:f>Tabelle1!$A$2:$A$3</c:f>
              <c:strCache>
                <c:ptCount val="2"/>
                <c:pt idx="0">
                  <c:v>Prä</c:v>
                </c:pt>
                <c:pt idx="1">
                  <c:v>Post</c:v>
                </c:pt>
              </c:strCache>
            </c:strRef>
          </c:cat>
          <c:val>
            <c:numRef>
              <c:f>Tabelle1!$D$2:$D$3</c:f>
              <c:numCache>
                <c:formatCode>General</c:formatCode>
                <c:ptCount val="2"/>
                <c:pt idx="0">
                  <c:v>3.21</c:v>
                </c:pt>
                <c:pt idx="1">
                  <c:v>3.88</c:v>
                </c:pt>
              </c:numCache>
            </c:numRef>
          </c:val>
          <c:smooth val="0"/>
          <c:extLst xmlns:c16r2="http://schemas.microsoft.com/office/drawing/2015/06/chart">
            <c:ext xmlns:c16="http://schemas.microsoft.com/office/drawing/2014/chart" uri="{C3380CC4-5D6E-409C-BE32-E72D297353CC}">
              <c16:uniqueId val="{00000002-957B-48DE-9815-094DBCF6F583}"/>
            </c:ext>
          </c:extLst>
        </c:ser>
        <c:dLbls>
          <c:showLegendKey val="0"/>
          <c:showVal val="0"/>
          <c:showCatName val="0"/>
          <c:showSerName val="0"/>
          <c:showPercent val="0"/>
          <c:showBubbleSize val="0"/>
        </c:dLbls>
        <c:marker val="1"/>
        <c:smooth val="0"/>
        <c:axId val="132816256"/>
        <c:axId val="132822144"/>
      </c:lineChart>
      <c:catAx>
        <c:axId val="132816256"/>
        <c:scaling>
          <c:orientation val="minMax"/>
        </c:scaling>
        <c:delete val="0"/>
        <c:axPos val="b"/>
        <c:numFmt formatCode="General" sourceLinked="0"/>
        <c:majorTickMark val="out"/>
        <c:minorTickMark val="none"/>
        <c:tickLblPos val="nextTo"/>
        <c:crossAx val="132822144"/>
        <c:crosses val="autoZero"/>
        <c:auto val="1"/>
        <c:lblAlgn val="ctr"/>
        <c:lblOffset val="100"/>
        <c:noMultiLvlLbl val="0"/>
      </c:catAx>
      <c:valAx>
        <c:axId val="132822144"/>
        <c:scaling>
          <c:orientation val="minMax"/>
          <c:max val="4.5"/>
          <c:min val="2.5"/>
        </c:scaling>
        <c:delete val="0"/>
        <c:axPos val="l"/>
        <c:majorGridlines/>
        <c:numFmt formatCode="General" sourceLinked="1"/>
        <c:majorTickMark val="out"/>
        <c:minorTickMark val="none"/>
        <c:tickLblPos val="nextTo"/>
        <c:crossAx val="132816256"/>
        <c:crosses val="autoZero"/>
        <c:crossBetween val="between"/>
      </c:valAx>
    </c:plotArea>
    <c:legend>
      <c:legendPos val="r"/>
      <c:layout/>
      <c:overlay val="0"/>
    </c:legend>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Tabelle1!$B$1</c:f>
              <c:strCache>
                <c:ptCount val="1"/>
                <c:pt idx="0">
                  <c:v>Anzahl</c:v>
                </c:pt>
              </c:strCache>
            </c:strRef>
          </c:tx>
          <c:dLbls>
            <c:dLbl>
              <c:idx val="2"/>
              <c:layout>
                <c:manualLayout>
                  <c:x val="7.4656988188976411E-2"/>
                  <c:y val="4.7206692913385931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AD9-4215-9B27-030FABB4A178}"/>
                </c:ext>
              </c:extLst>
            </c:dLbl>
            <c:dLbl>
              <c:idx val="3"/>
              <c:layout>
                <c:manualLayout>
                  <c:x val="-5.6006725721784778E-2"/>
                  <c:y val="2.2153051181102372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AD9-4215-9B27-030FABB4A178}"/>
                </c:ext>
              </c:extLst>
            </c:dLbl>
            <c:dLbl>
              <c:idx val="4"/>
              <c:layout>
                <c:manualLayout>
                  <c:x val="-1.9311187664042044E-2"/>
                  <c:y val="-1.9190452755905392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AD9-4215-9B27-030FABB4A178}"/>
                </c:ext>
              </c:extLst>
            </c:dLbl>
            <c:dLbl>
              <c:idx val="5"/>
              <c:layout>
                <c:manualLayout>
                  <c:x val="4.1437007874015816E-3"/>
                  <c:y val="-2.1387303149606299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AD9-4215-9B27-030FABB4A178}"/>
                </c:ext>
              </c:extLst>
            </c:dLbl>
            <c:dLbl>
              <c:idx val="6"/>
              <c:layout>
                <c:manualLayout>
                  <c:x val="1.5978018372703413E-2"/>
                  <c:y val="-3.2137057086614247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AD9-4215-9B27-030FABB4A178}"/>
                </c:ext>
              </c:extLst>
            </c:dLbl>
            <c:spPr>
              <a:noFill/>
              <a:ln>
                <a:noFill/>
              </a:ln>
              <a:effectLst/>
            </c:spPr>
            <c:dLblPos val="ct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Tabelle1!$A$2:$A$8</c:f>
              <c:strCache>
                <c:ptCount val="7"/>
                <c:pt idx="0">
                  <c:v>Psychologie</c:v>
                </c:pt>
                <c:pt idx="1">
                  <c:v>Medizin</c:v>
                </c:pt>
                <c:pt idx="2">
                  <c:v>Soziale Arbeit</c:v>
                </c:pt>
                <c:pt idx="3">
                  <c:v>Counseling</c:v>
                </c:pt>
                <c:pt idx="4">
                  <c:v>Krankenpflege</c:v>
                </c:pt>
                <c:pt idx="5">
                  <c:v>Laientherapeuten</c:v>
                </c:pt>
                <c:pt idx="6">
                  <c:v>Andere</c:v>
                </c:pt>
              </c:strCache>
            </c:strRef>
          </c:cat>
          <c:val>
            <c:numRef>
              <c:f>Tabelle1!$B$2:$B$8</c:f>
              <c:numCache>
                <c:formatCode>General</c:formatCode>
                <c:ptCount val="7"/>
                <c:pt idx="0">
                  <c:v>2810</c:v>
                </c:pt>
                <c:pt idx="1">
                  <c:v>1378</c:v>
                </c:pt>
                <c:pt idx="2">
                  <c:v>280</c:v>
                </c:pt>
                <c:pt idx="3">
                  <c:v>97</c:v>
                </c:pt>
                <c:pt idx="4">
                  <c:v>91</c:v>
                </c:pt>
                <c:pt idx="5">
                  <c:v>145</c:v>
                </c:pt>
                <c:pt idx="6">
                  <c:v>107</c:v>
                </c:pt>
              </c:numCache>
            </c:numRef>
          </c:val>
          <c:extLst xmlns:c16r2="http://schemas.microsoft.com/office/drawing/2015/06/chart">
            <c:ext xmlns:c16="http://schemas.microsoft.com/office/drawing/2014/chart" uri="{C3380CC4-5D6E-409C-BE32-E72D297353CC}">
              <c16:uniqueId val="{00000005-8AD9-4215-9B27-030FABB4A178}"/>
            </c:ext>
          </c:extLst>
        </c:ser>
        <c:dLbls>
          <c:showLegendKey val="0"/>
          <c:showVal val="0"/>
          <c:showCatName val="0"/>
          <c:showSerName val="0"/>
          <c:showPercent val="0"/>
          <c:showBubbleSize val="0"/>
          <c:showLeaderLines val="1"/>
        </c:dLbls>
      </c:pie3DChart>
    </c:plotArea>
    <c:legend>
      <c:legendPos val="r"/>
      <c:layout>
        <c:manualLayout>
          <c:xMode val="edge"/>
          <c:yMode val="edge"/>
          <c:x val="0.69694307742782169"/>
          <c:y val="4.3036417322834648E-2"/>
          <c:w val="0.29055692257217847"/>
          <c:h val="0.73892716535433067"/>
        </c:manualLayout>
      </c:layout>
      <c:overlay val="0"/>
      <c:txPr>
        <a:bodyPr/>
        <a:lstStyle/>
        <a:p>
          <a:pPr>
            <a:defRPr sz="1600">
              <a:solidFill>
                <a:srgbClr val="003366"/>
              </a:solidFill>
            </a:defRPr>
          </a:pPr>
          <a:endParaRPr lang="de-DE"/>
        </a:p>
      </c:txPr>
    </c:legend>
    <c:plotVisOnly val="1"/>
    <c:dispBlanksAs val="zero"/>
    <c:showDLblsOverMax val="0"/>
  </c:chart>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dirty="0" err="1"/>
              <a:t>Orientierung</a:t>
            </a:r>
            <a:r>
              <a:rPr lang="en-US" dirty="0"/>
              <a:t> / </a:t>
            </a:r>
            <a:r>
              <a:rPr lang="en-US" dirty="0" err="1"/>
              <a:t>Haltung</a:t>
            </a:r>
            <a:endParaRPr lang="en-US"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Tabelle1!$B$1</c:f>
              <c:strCache>
                <c:ptCount val="1"/>
                <c:pt idx="0">
                  <c:v>Anteil</c:v>
                </c:pt>
              </c:strCache>
            </c:strRef>
          </c:tx>
          <c:invertIfNegative val="0"/>
          <c:cat>
            <c:strRef>
              <c:f>Tabelle1!$A$2:$A$10</c:f>
              <c:strCache>
                <c:ptCount val="9"/>
                <c:pt idx="0">
                  <c:v>Psychodynamisch</c:v>
                </c:pt>
                <c:pt idx="1">
                  <c:v>Behavioral</c:v>
                </c:pt>
                <c:pt idx="2">
                  <c:v>Kognitiv</c:v>
                </c:pt>
                <c:pt idx="3">
                  <c:v>Kognitiv-Behavioral</c:v>
                </c:pt>
                <c:pt idx="4">
                  <c:v>Humanistisch</c:v>
                </c:pt>
                <c:pt idx="5">
                  <c:v>Systemisch</c:v>
                </c:pt>
                <c:pt idx="6">
                  <c:v>Andere</c:v>
                </c:pt>
                <c:pt idx="7">
                  <c:v>Keine</c:v>
                </c:pt>
                <c:pt idx="8">
                  <c:v>&gt; 2 Orientierungen</c:v>
                </c:pt>
              </c:strCache>
            </c:strRef>
          </c:cat>
          <c:val>
            <c:numRef>
              <c:f>Tabelle1!$B$2:$B$10</c:f>
              <c:numCache>
                <c:formatCode>General</c:formatCode>
                <c:ptCount val="9"/>
                <c:pt idx="0">
                  <c:v>2784</c:v>
                </c:pt>
                <c:pt idx="1">
                  <c:v>688</c:v>
                </c:pt>
                <c:pt idx="2">
                  <c:v>1154</c:v>
                </c:pt>
                <c:pt idx="3">
                  <c:v>593</c:v>
                </c:pt>
                <c:pt idx="4">
                  <c:v>1507</c:v>
                </c:pt>
                <c:pt idx="5">
                  <c:v>1008</c:v>
                </c:pt>
                <c:pt idx="6">
                  <c:v>580</c:v>
                </c:pt>
                <c:pt idx="7">
                  <c:v>403</c:v>
                </c:pt>
                <c:pt idx="8">
                  <c:v>2200</c:v>
                </c:pt>
              </c:numCache>
            </c:numRef>
          </c:val>
          <c:extLst xmlns:c16r2="http://schemas.microsoft.com/office/drawing/2015/06/chart">
            <c:ext xmlns:c16="http://schemas.microsoft.com/office/drawing/2014/chart" uri="{C3380CC4-5D6E-409C-BE32-E72D297353CC}">
              <c16:uniqueId val="{00000000-2619-4F7B-A2B8-A0B62F8123E9}"/>
            </c:ext>
          </c:extLst>
        </c:ser>
        <c:dLbls>
          <c:showLegendKey val="0"/>
          <c:showVal val="0"/>
          <c:showCatName val="0"/>
          <c:showSerName val="0"/>
          <c:showPercent val="0"/>
          <c:showBubbleSize val="0"/>
        </c:dLbls>
        <c:gapWidth val="150"/>
        <c:shape val="box"/>
        <c:axId val="90900352"/>
        <c:axId val="90901888"/>
        <c:axId val="0"/>
      </c:bar3DChart>
      <c:catAx>
        <c:axId val="90900352"/>
        <c:scaling>
          <c:orientation val="minMax"/>
        </c:scaling>
        <c:delete val="0"/>
        <c:axPos val="b"/>
        <c:numFmt formatCode="General" sourceLinked="0"/>
        <c:majorTickMark val="out"/>
        <c:minorTickMark val="none"/>
        <c:tickLblPos val="nextTo"/>
        <c:crossAx val="90901888"/>
        <c:crosses val="autoZero"/>
        <c:auto val="1"/>
        <c:lblAlgn val="ctr"/>
        <c:lblOffset val="100"/>
        <c:noMultiLvlLbl val="0"/>
      </c:catAx>
      <c:valAx>
        <c:axId val="90901888"/>
        <c:scaling>
          <c:orientation val="minMax"/>
        </c:scaling>
        <c:delete val="0"/>
        <c:axPos val="l"/>
        <c:majorGridlines/>
        <c:numFmt formatCode="General" sourceLinked="1"/>
        <c:majorTickMark val="out"/>
        <c:minorTickMark val="none"/>
        <c:tickLblPos val="nextTo"/>
        <c:crossAx val="90900352"/>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60"/>
      <c:rotY val="0"/>
      <c:rAngAx val="0"/>
      <c:perspective val="30"/>
    </c:view3D>
    <c:floor>
      <c:thickness val="0"/>
    </c:floor>
    <c:sideWall>
      <c:thickness val="0"/>
    </c:sideWall>
    <c:backWall>
      <c:thickness val="0"/>
    </c:backWall>
    <c:plotArea>
      <c:layout/>
      <c:pie3DChart>
        <c:varyColors val="1"/>
        <c:ser>
          <c:idx val="0"/>
          <c:order val="0"/>
          <c:tx>
            <c:strRef>
              <c:f>Tabelle1!$B$1</c:f>
              <c:strCache>
                <c:ptCount val="1"/>
                <c:pt idx="0">
                  <c:v>Nationalität</c:v>
                </c:pt>
              </c:strCache>
            </c:strRef>
          </c:tx>
          <c:dLbls>
            <c:dLbl>
              <c:idx val="6"/>
              <c:layout>
                <c:manualLayout>
                  <c:x val="-1.1057038009137763E-2"/>
                  <c:y val="-1.1086701327430228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18A-4E4F-8FA8-3978837F51C1}"/>
                </c:ext>
              </c:extLst>
            </c:dLbl>
            <c:dLbl>
              <c:idx val="7"/>
              <c:layout>
                <c:manualLayout>
                  <c:x val="-7.5736366287547617E-3"/>
                  <c:y val="-1.3970728439450368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18A-4E4F-8FA8-3978837F51C1}"/>
                </c:ext>
              </c:extLst>
            </c:dLbl>
            <c:dLbl>
              <c:idx val="8"/>
              <c:layout>
                <c:manualLayout>
                  <c:x val="6.1558277437542602E-4"/>
                  <c:y val="-1.5245153351894393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18A-4E4F-8FA8-3978837F51C1}"/>
                </c:ext>
              </c:extLst>
            </c:dLbl>
            <c:spPr>
              <a:noFill/>
              <a:ln>
                <a:noFill/>
              </a:ln>
              <a:effectLst/>
            </c:spPr>
            <c:dLblPos val="inEnd"/>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Tabelle1!$A$2:$A$12</c:f>
              <c:strCache>
                <c:ptCount val="11"/>
                <c:pt idx="0">
                  <c:v>Deutschland</c:v>
                </c:pt>
                <c:pt idx="1">
                  <c:v>USA</c:v>
                </c:pt>
                <c:pt idx="2">
                  <c:v>Skandinavien</c:v>
                </c:pt>
                <c:pt idx="3">
                  <c:v>Schweiz</c:v>
                </c:pt>
                <c:pt idx="4">
                  <c:v>Portugal / Spanien</c:v>
                </c:pt>
                <c:pt idx="5">
                  <c:v>Belgien</c:v>
                </c:pt>
                <c:pt idx="6">
                  <c:v>Frankreich</c:v>
                </c:pt>
                <c:pt idx="7">
                  <c:v>Russland</c:v>
                </c:pt>
                <c:pt idx="8">
                  <c:v>Israel</c:v>
                </c:pt>
                <c:pt idx="9">
                  <c:v>Südkorea</c:v>
                </c:pt>
                <c:pt idx="10">
                  <c:v>Andere</c:v>
                </c:pt>
              </c:strCache>
            </c:strRef>
          </c:cat>
          <c:val>
            <c:numRef>
              <c:f>Tabelle1!$B$2:$B$12</c:f>
              <c:numCache>
                <c:formatCode>General</c:formatCode>
                <c:ptCount val="11"/>
                <c:pt idx="0">
                  <c:v>1059</c:v>
                </c:pt>
                <c:pt idx="1">
                  <c:v>844</c:v>
                </c:pt>
                <c:pt idx="2">
                  <c:v>1079</c:v>
                </c:pt>
                <c:pt idx="3">
                  <c:v>263</c:v>
                </c:pt>
                <c:pt idx="4">
                  <c:v>370</c:v>
                </c:pt>
                <c:pt idx="5">
                  <c:v>132</c:v>
                </c:pt>
                <c:pt idx="6">
                  <c:v>117</c:v>
                </c:pt>
                <c:pt idx="7">
                  <c:v>110</c:v>
                </c:pt>
                <c:pt idx="8">
                  <c:v>100</c:v>
                </c:pt>
                <c:pt idx="9">
                  <c:v>538</c:v>
                </c:pt>
                <c:pt idx="10">
                  <c:v>272</c:v>
                </c:pt>
              </c:numCache>
            </c:numRef>
          </c:val>
          <c:extLst xmlns:c16r2="http://schemas.microsoft.com/office/drawing/2015/06/chart">
            <c:ext xmlns:c16="http://schemas.microsoft.com/office/drawing/2014/chart" uri="{C3380CC4-5D6E-409C-BE32-E72D297353CC}">
              <c16:uniqueId val="{00000003-D18A-4E4F-8FA8-3978837F51C1}"/>
            </c:ext>
          </c:extLst>
        </c:ser>
        <c:dLbls>
          <c:showLegendKey val="0"/>
          <c:showVal val="1"/>
          <c:showCatName val="0"/>
          <c:showSerName val="0"/>
          <c:showPercent val="0"/>
          <c:showBubbleSize val="0"/>
          <c:showLeaderLines val="1"/>
        </c:dLbls>
      </c:pie3DChart>
    </c:plotArea>
    <c:legend>
      <c:legendPos val="r"/>
      <c:layout>
        <c:manualLayout>
          <c:xMode val="edge"/>
          <c:yMode val="edge"/>
          <c:x val="0.71916241372606204"/>
          <c:y val="0.13162135377755363"/>
          <c:w val="0.24843017886653057"/>
          <c:h val="0.72689861633856456"/>
        </c:manualLayout>
      </c:layout>
      <c:overlay val="0"/>
    </c:legend>
    <c:plotVisOnly val="1"/>
    <c:dispBlanksAs val="zero"/>
    <c:showDLblsOverMax val="0"/>
  </c:chart>
  <c:txPr>
    <a:bodyPr/>
    <a:lstStyle/>
    <a:p>
      <a:pPr>
        <a:defRPr sz="1800"/>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Tabelle1!$B$1</c:f>
              <c:strCache>
                <c:ptCount val="1"/>
                <c:pt idx="0">
                  <c:v>Affiliation at best</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errBars>
            <c:errDir val="y"/>
            <c:errBarType val="both"/>
            <c:errValType val="fixedVal"/>
            <c:noEndCap val="0"/>
            <c:val val="21.17"/>
            <c:spPr>
              <a:noFill/>
              <a:ln w="19050" cap="flat" cmpd="sng" algn="ctr">
                <a:solidFill>
                  <a:schemeClr val="tx1">
                    <a:lumMod val="65000"/>
                    <a:lumOff val="35000"/>
                  </a:schemeClr>
                </a:solidFill>
                <a:round/>
              </a:ln>
              <a:effectLst/>
            </c:spPr>
          </c:errBars>
          <c:cat>
            <c:strRef>
              <c:f>Tabelle1!$A$2:$A$3</c:f>
              <c:strCache>
                <c:ptCount val="2"/>
                <c:pt idx="0">
                  <c:v>T1</c:v>
                </c:pt>
                <c:pt idx="1">
                  <c:v>T2</c:v>
                </c:pt>
              </c:strCache>
            </c:strRef>
          </c:cat>
          <c:val>
            <c:numRef>
              <c:f>Tabelle1!$B$2:$B$3</c:f>
              <c:numCache>
                <c:formatCode>General</c:formatCode>
                <c:ptCount val="2"/>
                <c:pt idx="0">
                  <c:v>74.910000000000025</c:v>
                </c:pt>
                <c:pt idx="1">
                  <c:v>79.540000000000006</c:v>
                </c:pt>
              </c:numCache>
            </c:numRef>
          </c:val>
          <c:smooth val="0"/>
          <c:extLst xmlns:c16r2="http://schemas.microsoft.com/office/drawing/2015/06/chart">
            <c:ext xmlns:c16="http://schemas.microsoft.com/office/drawing/2014/chart" uri="{C3380CC4-5D6E-409C-BE32-E72D297353CC}">
              <c16:uniqueId val="{00000000-9819-41E2-94C3-D2E28BE083A6}"/>
            </c:ext>
          </c:extLst>
        </c:ser>
        <c:ser>
          <c:idx val="1"/>
          <c:order val="1"/>
          <c:tx>
            <c:strRef>
              <c:f>Tabelle1!$C$1</c:f>
              <c:strCache>
                <c:ptCount val="1"/>
                <c:pt idx="0">
                  <c:v>Affiliation at worst</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errBars>
            <c:errDir val="y"/>
            <c:errBarType val="both"/>
            <c:errValType val="fixedVal"/>
            <c:noEndCap val="0"/>
            <c:val val="37"/>
            <c:spPr>
              <a:noFill/>
              <a:ln w="19050" cap="flat" cmpd="sng" algn="ctr">
                <a:solidFill>
                  <a:schemeClr val="tx1">
                    <a:lumMod val="65000"/>
                    <a:lumOff val="35000"/>
                  </a:schemeClr>
                </a:solidFill>
                <a:round/>
              </a:ln>
              <a:effectLst/>
            </c:spPr>
          </c:errBars>
          <c:cat>
            <c:strRef>
              <c:f>Tabelle1!$A$2:$A$3</c:f>
              <c:strCache>
                <c:ptCount val="2"/>
                <c:pt idx="0">
                  <c:v>T1</c:v>
                </c:pt>
                <c:pt idx="1">
                  <c:v>T2</c:v>
                </c:pt>
              </c:strCache>
            </c:strRef>
          </c:cat>
          <c:val>
            <c:numRef>
              <c:f>Tabelle1!$C$2:$C$3</c:f>
              <c:numCache>
                <c:formatCode>General</c:formatCode>
                <c:ptCount val="2"/>
                <c:pt idx="0">
                  <c:v>4.51</c:v>
                </c:pt>
                <c:pt idx="1">
                  <c:v>14.72</c:v>
                </c:pt>
              </c:numCache>
            </c:numRef>
          </c:val>
          <c:smooth val="0"/>
          <c:extLst xmlns:c16r2="http://schemas.microsoft.com/office/drawing/2015/06/chart">
            <c:ext xmlns:c16="http://schemas.microsoft.com/office/drawing/2014/chart" uri="{C3380CC4-5D6E-409C-BE32-E72D297353CC}">
              <c16:uniqueId val="{00000001-9819-41E2-94C3-D2E28BE083A6}"/>
            </c:ext>
          </c:extLst>
        </c:ser>
        <c:dLbls>
          <c:showLegendKey val="0"/>
          <c:showVal val="0"/>
          <c:showCatName val="0"/>
          <c:showSerName val="0"/>
          <c:showPercent val="0"/>
          <c:showBubbleSize val="0"/>
        </c:dLbls>
        <c:marker val="1"/>
        <c:smooth val="0"/>
        <c:axId val="132562304"/>
        <c:axId val="132568192"/>
      </c:lineChart>
      <c:catAx>
        <c:axId val="1325623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crossAx val="132568192"/>
        <c:crosses val="autoZero"/>
        <c:auto val="1"/>
        <c:lblAlgn val="ctr"/>
        <c:lblOffset val="100"/>
        <c:noMultiLvlLbl val="0"/>
      </c:catAx>
      <c:valAx>
        <c:axId val="132568192"/>
        <c:scaling>
          <c:orientation val="minMax"/>
          <c:max val="100"/>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crossAx val="132562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legend>
    <c:plotVisOnly val="1"/>
    <c:dispBlanksAs val="gap"/>
    <c:showDLblsOverMax val="0"/>
  </c:chart>
  <c:spPr>
    <a:noFill/>
    <a:ln>
      <a:noFill/>
    </a:ln>
    <a:effectLst/>
  </c:spPr>
  <c:txPr>
    <a:bodyPr/>
    <a:lstStyle/>
    <a:p>
      <a:pPr>
        <a:defRPr sz="2000">
          <a:latin typeface="Calibri" panose="020F0502020204030204" pitchFamily="34" charset="0"/>
          <a:cs typeface="Calibri" panose="020F0502020204030204" pitchFamily="34" charset="0"/>
        </a:defRPr>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Tabelle1!$B$1</c:f>
              <c:strCache>
                <c:ptCount val="1"/>
                <c:pt idx="0">
                  <c:v>VT</c:v>
                </c:pt>
              </c:strCache>
            </c:strRef>
          </c:tx>
          <c:marker>
            <c:symbol val="none"/>
          </c:marker>
          <c:cat>
            <c:strRef>
              <c:f>Tabelle1!$A$2:$A$3</c:f>
              <c:strCache>
                <c:ptCount val="2"/>
                <c:pt idx="0">
                  <c:v>Pre</c:v>
                </c:pt>
                <c:pt idx="1">
                  <c:v>Post</c:v>
                </c:pt>
              </c:strCache>
            </c:strRef>
          </c:cat>
          <c:val>
            <c:numRef>
              <c:f>Tabelle1!$B$2:$B$3</c:f>
              <c:numCache>
                <c:formatCode>General</c:formatCode>
                <c:ptCount val="2"/>
                <c:pt idx="0">
                  <c:v>12.28</c:v>
                </c:pt>
                <c:pt idx="1">
                  <c:v>16.16</c:v>
                </c:pt>
              </c:numCache>
            </c:numRef>
          </c:val>
          <c:smooth val="0"/>
          <c:extLst xmlns:c16r2="http://schemas.microsoft.com/office/drawing/2015/06/chart">
            <c:ext xmlns:c16="http://schemas.microsoft.com/office/drawing/2014/chart" uri="{C3380CC4-5D6E-409C-BE32-E72D297353CC}">
              <c16:uniqueId val="{00000000-6EF0-4CFE-88C6-405629D08080}"/>
            </c:ext>
          </c:extLst>
        </c:ser>
        <c:ser>
          <c:idx val="1"/>
          <c:order val="1"/>
          <c:tx>
            <c:strRef>
              <c:f>Tabelle1!$C$1</c:f>
              <c:strCache>
                <c:ptCount val="1"/>
                <c:pt idx="0">
                  <c:v>AP</c:v>
                </c:pt>
              </c:strCache>
            </c:strRef>
          </c:tx>
          <c:marker>
            <c:symbol val="none"/>
          </c:marker>
          <c:cat>
            <c:strRef>
              <c:f>Tabelle1!$A$2:$A$3</c:f>
              <c:strCache>
                <c:ptCount val="2"/>
                <c:pt idx="0">
                  <c:v>Pre</c:v>
                </c:pt>
                <c:pt idx="1">
                  <c:v>Post</c:v>
                </c:pt>
              </c:strCache>
            </c:strRef>
          </c:cat>
          <c:val>
            <c:numRef>
              <c:f>Tabelle1!$C$2:$C$3</c:f>
              <c:numCache>
                <c:formatCode>General</c:formatCode>
                <c:ptCount val="2"/>
                <c:pt idx="0">
                  <c:v>10.37</c:v>
                </c:pt>
                <c:pt idx="1">
                  <c:v>14.75</c:v>
                </c:pt>
              </c:numCache>
            </c:numRef>
          </c:val>
          <c:smooth val="0"/>
          <c:extLst xmlns:c16r2="http://schemas.microsoft.com/office/drawing/2015/06/chart">
            <c:ext xmlns:c16="http://schemas.microsoft.com/office/drawing/2014/chart" uri="{C3380CC4-5D6E-409C-BE32-E72D297353CC}">
              <c16:uniqueId val="{00000001-6EF0-4CFE-88C6-405629D08080}"/>
            </c:ext>
          </c:extLst>
        </c:ser>
        <c:ser>
          <c:idx val="2"/>
          <c:order val="2"/>
          <c:tx>
            <c:strRef>
              <c:f>Tabelle1!$D$1</c:f>
              <c:strCache>
                <c:ptCount val="1"/>
                <c:pt idx="0">
                  <c:v>TfP</c:v>
                </c:pt>
              </c:strCache>
            </c:strRef>
          </c:tx>
          <c:marker>
            <c:symbol val="none"/>
          </c:marker>
          <c:cat>
            <c:strRef>
              <c:f>Tabelle1!$A$2:$A$3</c:f>
              <c:strCache>
                <c:ptCount val="2"/>
                <c:pt idx="0">
                  <c:v>Pre</c:v>
                </c:pt>
                <c:pt idx="1">
                  <c:v>Post</c:v>
                </c:pt>
              </c:strCache>
            </c:strRef>
          </c:cat>
          <c:val>
            <c:numRef>
              <c:f>Tabelle1!$D$2:$D$3</c:f>
              <c:numCache>
                <c:formatCode>General</c:formatCode>
                <c:ptCount val="2"/>
                <c:pt idx="0">
                  <c:v>13.33</c:v>
                </c:pt>
                <c:pt idx="1">
                  <c:v>15.48</c:v>
                </c:pt>
              </c:numCache>
            </c:numRef>
          </c:val>
          <c:smooth val="0"/>
          <c:extLst xmlns:c16r2="http://schemas.microsoft.com/office/drawing/2015/06/chart">
            <c:ext xmlns:c16="http://schemas.microsoft.com/office/drawing/2014/chart" uri="{C3380CC4-5D6E-409C-BE32-E72D297353CC}">
              <c16:uniqueId val="{00000002-6EF0-4CFE-88C6-405629D08080}"/>
            </c:ext>
          </c:extLst>
        </c:ser>
        <c:dLbls>
          <c:showLegendKey val="0"/>
          <c:showVal val="0"/>
          <c:showCatName val="0"/>
          <c:showSerName val="0"/>
          <c:showPercent val="0"/>
          <c:showBubbleSize val="0"/>
        </c:dLbls>
        <c:marker val="1"/>
        <c:smooth val="0"/>
        <c:axId val="133724800"/>
        <c:axId val="133726592"/>
      </c:lineChart>
      <c:catAx>
        <c:axId val="133724800"/>
        <c:scaling>
          <c:orientation val="minMax"/>
        </c:scaling>
        <c:delete val="0"/>
        <c:axPos val="b"/>
        <c:numFmt formatCode="General" sourceLinked="0"/>
        <c:majorTickMark val="out"/>
        <c:minorTickMark val="none"/>
        <c:tickLblPos val="nextTo"/>
        <c:crossAx val="133726592"/>
        <c:crosses val="autoZero"/>
        <c:auto val="1"/>
        <c:lblAlgn val="ctr"/>
        <c:lblOffset val="100"/>
        <c:noMultiLvlLbl val="0"/>
      </c:catAx>
      <c:valAx>
        <c:axId val="133726592"/>
        <c:scaling>
          <c:orientation val="minMax"/>
          <c:max val="100"/>
          <c:min val="-100"/>
        </c:scaling>
        <c:delete val="0"/>
        <c:axPos val="l"/>
        <c:majorGridlines/>
        <c:numFmt formatCode="General" sourceLinked="1"/>
        <c:majorTickMark val="out"/>
        <c:minorTickMark val="none"/>
        <c:tickLblPos val="nextTo"/>
        <c:crossAx val="133724800"/>
        <c:crosses val="autoZero"/>
        <c:crossBetween val="between"/>
      </c:valAx>
    </c:plotArea>
    <c:legend>
      <c:legendPos val="r"/>
      <c:layout/>
      <c:overlay val="0"/>
    </c:legend>
    <c:plotVisOnly val="1"/>
    <c:dispBlanksAs val="gap"/>
    <c:showDLblsOverMax val="0"/>
  </c:chart>
  <c:txPr>
    <a:bodyPr/>
    <a:lstStyle/>
    <a:p>
      <a:pPr>
        <a:defRPr sz="1800"/>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Tabelle1!$B$1</c:f>
              <c:strCache>
                <c:ptCount val="1"/>
                <c:pt idx="0">
                  <c:v>VT</c:v>
                </c:pt>
              </c:strCache>
            </c:strRef>
          </c:tx>
          <c:marker>
            <c:symbol val="none"/>
          </c:marker>
          <c:dPt>
            <c:idx val="1"/>
            <c:bubble3D val="0"/>
            <c:spPr>
              <a:ln>
                <a:prstDash val="solid"/>
              </a:ln>
            </c:spPr>
            <c:extLst xmlns:c16r2="http://schemas.microsoft.com/office/drawing/2015/06/chart">
              <c:ext xmlns:c16="http://schemas.microsoft.com/office/drawing/2014/chart" uri="{C3380CC4-5D6E-409C-BE32-E72D297353CC}">
                <c16:uniqueId val="{00000001-38EC-4CE6-B9EE-28C3473F1193}"/>
              </c:ext>
            </c:extLst>
          </c:dPt>
          <c:cat>
            <c:strRef>
              <c:f>Tabelle1!$A$2:$A$3</c:f>
              <c:strCache>
                <c:ptCount val="2"/>
                <c:pt idx="0">
                  <c:v>Prä</c:v>
                </c:pt>
                <c:pt idx="1">
                  <c:v>Post</c:v>
                </c:pt>
              </c:strCache>
            </c:strRef>
          </c:cat>
          <c:val>
            <c:numRef>
              <c:f>Tabelle1!$B$2:$B$3</c:f>
              <c:numCache>
                <c:formatCode>General</c:formatCode>
                <c:ptCount val="2"/>
                <c:pt idx="0">
                  <c:v>77.650000000000006</c:v>
                </c:pt>
                <c:pt idx="1">
                  <c:v>85.08</c:v>
                </c:pt>
              </c:numCache>
            </c:numRef>
          </c:val>
          <c:smooth val="0"/>
          <c:extLst xmlns:c16r2="http://schemas.microsoft.com/office/drawing/2015/06/chart">
            <c:ext xmlns:c16="http://schemas.microsoft.com/office/drawing/2014/chart" uri="{C3380CC4-5D6E-409C-BE32-E72D297353CC}">
              <c16:uniqueId val="{00000002-38EC-4CE6-B9EE-28C3473F1193}"/>
            </c:ext>
          </c:extLst>
        </c:ser>
        <c:ser>
          <c:idx val="1"/>
          <c:order val="1"/>
          <c:tx>
            <c:strRef>
              <c:f>Tabelle1!$C$1</c:f>
              <c:strCache>
                <c:ptCount val="1"/>
                <c:pt idx="0">
                  <c:v>AP</c:v>
                </c:pt>
              </c:strCache>
            </c:strRef>
          </c:tx>
          <c:marker>
            <c:symbol val="none"/>
          </c:marker>
          <c:cat>
            <c:strRef>
              <c:f>Tabelle1!$A$2:$A$3</c:f>
              <c:strCache>
                <c:ptCount val="2"/>
                <c:pt idx="0">
                  <c:v>Prä</c:v>
                </c:pt>
                <c:pt idx="1">
                  <c:v>Post</c:v>
                </c:pt>
              </c:strCache>
            </c:strRef>
          </c:cat>
          <c:val>
            <c:numRef>
              <c:f>Tabelle1!$C$2:$C$3</c:f>
              <c:numCache>
                <c:formatCode>General</c:formatCode>
                <c:ptCount val="2"/>
                <c:pt idx="0">
                  <c:v>69.77</c:v>
                </c:pt>
                <c:pt idx="1">
                  <c:v>76.41</c:v>
                </c:pt>
              </c:numCache>
            </c:numRef>
          </c:val>
          <c:smooth val="0"/>
          <c:extLst xmlns:c16r2="http://schemas.microsoft.com/office/drawing/2015/06/chart">
            <c:ext xmlns:c16="http://schemas.microsoft.com/office/drawing/2014/chart" uri="{C3380CC4-5D6E-409C-BE32-E72D297353CC}">
              <c16:uniqueId val="{00000003-38EC-4CE6-B9EE-28C3473F1193}"/>
            </c:ext>
          </c:extLst>
        </c:ser>
        <c:ser>
          <c:idx val="2"/>
          <c:order val="2"/>
          <c:tx>
            <c:strRef>
              <c:f>Tabelle1!$D$1</c:f>
              <c:strCache>
                <c:ptCount val="1"/>
                <c:pt idx="0">
                  <c:v>PD</c:v>
                </c:pt>
              </c:strCache>
            </c:strRef>
          </c:tx>
          <c:marker>
            <c:symbol val="none"/>
          </c:marker>
          <c:cat>
            <c:strRef>
              <c:f>Tabelle1!$A$2:$A$3</c:f>
              <c:strCache>
                <c:ptCount val="2"/>
                <c:pt idx="0">
                  <c:v>Prä</c:v>
                </c:pt>
                <c:pt idx="1">
                  <c:v>Post</c:v>
                </c:pt>
              </c:strCache>
            </c:strRef>
          </c:cat>
          <c:val>
            <c:numRef>
              <c:f>Tabelle1!$D$2:$D$3</c:f>
              <c:numCache>
                <c:formatCode>General</c:formatCode>
                <c:ptCount val="2"/>
                <c:pt idx="0">
                  <c:v>68.930000000000007</c:v>
                </c:pt>
                <c:pt idx="1">
                  <c:v>75.16</c:v>
                </c:pt>
              </c:numCache>
            </c:numRef>
          </c:val>
          <c:smooth val="0"/>
          <c:extLst xmlns:c16r2="http://schemas.microsoft.com/office/drawing/2015/06/chart">
            <c:ext xmlns:c16="http://schemas.microsoft.com/office/drawing/2014/chart" uri="{C3380CC4-5D6E-409C-BE32-E72D297353CC}">
              <c16:uniqueId val="{00000004-38EC-4CE6-B9EE-28C3473F1193}"/>
            </c:ext>
          </c:extLst>
        </c:ser>
        <c:dLbls>
          <c:showLegendKey val="0"/>
          <c:showVal val="0"/>
          <c:showCatName val="0"/>
          <c:showSerName val="0"/>
          <c:showPercent val="0"/>
          <c:showBubbleSize val="0"/>
        </c:dLbls>
        <c:marker val="1"/>
        <c:smooth val="0"/>
        <c:axId val="134360448"/>
        <c:axId val="134366336"/>
      </c:lineChart>
      <c:catAx>
        <c:axId val="134360448"/>
        <c:scaling>
          <c:orientation val="minMax"/>
        </c:scaling>
        <c:delete val="0"/>
        <c:axPos val="b"/>
        <c:numFmt formatCode="General" sourceLinked="0"/>
        <c:majorTickMark val="out"/>
        <c:minorTickMark val="none"/>
        <c:tickLblPos val="nextTo"/>
        <c:crossAx val="134366336"/>
        <c:crosses val="autoZero"/>
        <c:auto val="1"/>
        <c:lblAlgn val="ctr"/>
        <c:lblOffset val="100"/>
        <c:noMultiLvlLbl val="0"/>
      </c:catAx>
      <c:valAx>
        <c:axId val="134366336"/>
        <c:scaling>
          <c:orientation val="minMax"/>
          <c:max val="100"/>
          <c:min val="-100"/>
        </c:scaling>
        <c:delete val="0"/>
        <c:axPos val="l"/>
        <c:majorGridlines/>
        <c:numFmt formatCode="General" sourceLinked="1"/>
        <c:majorTickMark val="out"/>
        <c:minorTickMark val="none"/>
        <c:tickLblPos val="nextTo"/>
        <c:crossAx val="134360448"/>
        <c:crosses val="autoZero"/>
        <c:crossBetween val="between"/>
      </c:valAx>
    </c:plotArea>
    <c:legend>
      <c:legendPos val="r"/>
      <c:layout/>
      <c:overlay val="0"/>
    </c:legend>
    <c:plotVisOnly val="1"/>
    <c:dispBlanksAs val="gap"/>
    <c:showDLblsOverMax val="0"/>
  </c:chart>
  <c:txPr>
    <a:bodyPr/>
    <a:lstStyle/>
    <a:p>
      <a:pPr>
        <a:defRPr sz="1800"/>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Tabelle1!$B$1</c:f>
              <c:strCache>
                <c:ptCount val="1"/>
                <c:pt idx="0">
                  <c:v>VT</c:v>
                </c:pt>
              </c:strCache>
            </c:strRef>
          </c:tx>
          <c:marker>
            <c:symbol val="none"/>
          </c:marker>
          <c:dPt>
            <c:idx val="1"/>
            <c:bubble3D val="0"/>
            <c:spPr>
              <a:ln>
                <a:prstDash val="solid"/>
              </a:ln>
            </c:spPr>
            <c:extLst xmlns:c16r2="http://schemas.microsoft.com/office/drawing/2015/06/chart">
              <c:ext xmlns:c16="http://schemas.microsoft.com/office/drawing/2014/chart" uri="{C3380CC4-5D6E-409C-BE32-E72D297353CC}">
                <c16:uniqueId val="{00000001-753F-4581-AF60-37F39725B3F6}"/>
              </c:ext>
            </c:extLst>
          </c:dPt>
          <c:cat>
            <c:strRef>
              <c:f>Tabelle1!$A$2:$A$3</c:f>
              <c:strCache>
                <c:ptCount val="2"/>
                <c:pt idx="0">
                  <c:v>Prä</c:v>
                </c:pt>
                <c:pt idx="1">
                  <c:v>Post</c:v>
                </c:pt>
              </c:strCache>
            </c:strRef>
          </c:cat>
          <c:val>
            <c:numRef>
              <c:f>Tabelle1!$B$2:$B$3</c:f>
              <c:numCache>
                <c:formatCode>General</c:formatCode>
                <c:ptCount val="2"/>
                <c:pt idx="0">
                  <c:v>20.16</c:v>
                </c:pt>
                <c:pt idx="1">
                  <c:v>16.8</c:v>
                </c:pt>
              </c:numCache>
            </c:numRef>
          </c:val>
          <c:smooth val="0"/>
          <c:extLst xmlns:c16r2="http://schemas.microsoft.com/office/drawing/2015/06/chart">
            <c:ext xmlns:c16="http://schemas.microsoft.com/office/drawing/2014/chart" uri="{C3380CC4-5D6E-409C-BE32-E72D297353CC}">
              <c16:uniqueId val="{00000002-753F-4581-AF60-37F39725B3F6}"/>
            </c:ext>
          </c:extLst>
        </c:ser>
        <c:ser>
          <c:idx val="1"/>
          <c:order val="1"/>
          <c:tx>
            <c:strRef>
              <c:f>Tabelle1!$C$1</c:f>
              <c:strCache>
                <c:ptCount val="1"/>
                <c:pt idx="0">
                  <c:v>AP</c:v>
                </c:pt>
              </c:strCache>
            </c:strRef>
          </c:tx>
          <c:marker>
            <c:symbol val="none"/>
          </c:marker>
          <c:cat>
            <c:strRef>
              <c:f>Tabelle1!$A$2:$A$3</c:f>
              <c:strCache>
                <c:ptCount val="2"/>
                <c:pt idx="0">
                  <c:v>Prä</c:v>
                </c:pt>
                <c:pt idx="1">
                  <c:v>Post</c:v>
                </c:pt>
              </c:strCache>
            </c:strRef>
          </c:cat>
          <c:val>
            <c:numRef>
              <c:f>Tabelle1!$C$2:$C$3</c:f>
              <c:numCache>
                <c:formatCode>General</c:formatCode>
                <c:ptCount val="2"/>
                <c:pt idx="0">
                  <c:v>28.56</c:v>
                </c:pt>
                <c:pt idx="1">
                  <c:v>5.61</c:v>
                </c:pt>
              </c:numCache>
            </c:numRef>
          </c:val>
          <c:smooth val="0"/>
          <c:extLst xmlns:c16r2="http://schemas.microsoft.com/office/drawing/2015/06/chart">
            <c:ext xmlns:c16="http://schemas.microsoft.com/office/drawing/2014/chart" uri="{C3380CC4-5D6E-409C-BE32-E72D297353CC}">
              <c16:uniqueId val="{00000003-753F-4581-AF60-37F39725B3F6}"/>
            </c:ext>
          </c:extLst>
        </c:ser>
        <c:ser>
          <c:idx val="2"/>
          <c:order val="2"/>
          <c:tx>
            <c:strRef>
              <c:f>Tabelle1!$D$1</c:f>
              <c:strCache>
                <c:ptCount val="1"/>
                <c:pt idx="0">
                  <c:v>PD</c:v>
                </c:pt>
              </c:strCache>
            </c:strRef>
          </c:tx>
          <c:marker>
            <c:symbol val="none"/>
          </c:marker>
          <c:cat>
            <c:strRef>
              <c:f>Tabelle1!$A$2:$A$3</c:f>
              <c:strCache>
                <c:ptCount val="2"/>
                <c:pt idx="0">
                  <c:v>Prä</c:v>
                </c:pt>
                <c:pt idx="1">
                  <c:v>Post</c:v>
                </c:pt>
              </c:strCache>
            </c:strRef>
          </c:cat>
          <c:val>
            <c:numRef>
              <c:f>Tabelle1!$D$2:$D$3</c:f>
              <c:numCache>
                <c:formatCode>General</c:formatCode>
                <c:ptCount val="2"/>
                <c:pt idx="0">
                  <c:v>22.28</c:v>
                </c:pt>
                <c:pt idx="1">
                  <c:v>-4.1399999999999997</c:v>
                </c:pt>
              </c:numCache>
            </c:numRef>
          </c:val>
          <c:smooth val="0"/>
          <c:extLst xmlns:c16r2="http://schemas.microsoft.com/office/drawing/2015/06/chart">
            <c:ext xmlns:c16="http://schemas.microsoft.com/office/drawing/2014/chart" uri="{C3380CC4-5D6E-409C-BE32-E72D297353CC}">
              <c16:uniqueId val="{00000004-753F-4581-AF60-37F39725B3F6}"/>
            </c:ext>
          </c:extLst>
        </c:ser>
        <c:dLbls>
          <c:showLegendKey val="0"/>
          <c:showVal val="0"/>
          <c:showCatName val="0"/>
          <c:showSerName val="0"/>
          <c:showPercent val="0"/>
          <c:showBubbleSize val="0"/>
        </c:dLbls>
        <c:marker val="1"/>
        <c:smooth val="0"/>
        <c:axId val="134043136"/>
        <c:axId val="134044672"/>
      </c:lineChart>
      <c:catAx>
        <c:axId val="134043136"/>
        <c:scaling>
          <c:orientation val="minMax"/>
        </c:scaling>
        <c:delete val="0"/>
        <c:axPos val="b"/>
        <c:numFmt formatCode="General" sourceLinked="0"/>
        <c:majorTickMark val="out"/>
        <c:minorTickMark val="none"/>
        <c:tickLblPos val="nextTo"/>
        <c:crossAx val="134044672"/>
        <c:crosses val="autoZero"/>
        <c:auto val="1"/>
        <c:lblAlgn val="ctr"/>
        <c:lblOffset val="100"/>
        <c:noMultiLvlLbl val="0"/>
      </c:catAx>
      <c:valAx>
        <c:axId val="134044672"/>
        <c:scaling>
          <c:orientation val="minMax"/>
          <c:max val="100"/>
          <c:min val="-100"/>
        </c:scaling>
        <c:delete val="0"/>
        <c:axPos val="l"/>
        <c:majorGridlines/>
        <c:numFmt formatCode="General" sourceLinked="1"/>
        <c:majorTickMark val="out"/>
        <c:minorTickMark val="none"/>
        <c:tickLblPos val="nextTo"/>
        <c:crossAx val="134043136"/>
        <c:crosses val="autoZero"/>
        <c:crossBetween val="between"/>
      </c:valAx>
    </c:plotArea>
    <c:legend>
      <c:legendPos val="r"/>
      <c:layout/>
      <c:overlay val="0"/>
    </c:legend>
    <c:plotVisOnly val="1"/>
    <c:dispBlanksAs val="gap"/>
    <c:showDLblsOverMax val="0"/>
  </c:chart>
  <c:txPr>
    <a:bodyPr/>
    <a:lstStyle/>
    <a:p>
      <a:pPr>
        <a:defRPr sz="1800"/>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0"/>
          <c:order val="0"/>
          <c:tx>
            <c:strRef>
              <c:f>Tabelle1!$B$1</c:f>
              <c:strCache>
                <c:ptCount val="1"/>
                <c:pt idx="0">
                  <c:v>VT</c:v>
                </c:pt>
              </c:strCache>
            </c:strRef>
          </c:tx>
          <c:marker>
            <c:symbol val="none"/>
          </c:marker>
          <c:dPt>
            <c:idx val="1"/>
            <c:bubble3D val="0"/>
            <c:spPr>
              <a:ln>
                <a:prstDash val="solid"/>
              </a:ln>
            </c:spPr>
            <c:extLst xmlns:c16r2="http://schemas.microsoft.com/office/drawing/2015/06/chart">
              <c:ext xmlns:c16="http://schemas.microsoft.com/office/drawing/2014/chart" uri="{C3380CC4-5D6E-409C-BE32-E72D297353CC}">
                <c16:uniqueId val="{00000001-39CA-41B9-AAAD-13396F89E712}"/>
              </c:ext>
            </c:extLst>
          </c:dPt>
          <c:cat>
            <c:strRef>
              <c:f>Tabelle1!$A$2:$A$3</c:f>
              <c:strCache>
                <c:ptCount val="2"/>
                <c:pt idx="0">
                  <c:v>Pre</c:v>
                </c:pt>
                <c:pt idx="1">
                  <c:v>Post</c:v>
                </c:pt>
              </c:strCache>
            </c:strRef>
          </c:cat>
          <c:val>
            <c:numRef>
              <c:f>Tabelle1!$B$2:$B$3</c:f>
              <c:numCache>
                <c:formatCode>General</c:formatCode>
                <c:ptCount val="2"/>
                <c:pt idx="0">
                  <c:v>-19.190000000000001</c:v>
                </c:pt>
                <c:pt idx="1">
                  <c:v>-15.28</c:v>
                </c:pt>
              </c:numCache>
            </c:numRef>
          </c:val>
          <c:smooth val="0"/>
          <c:extLst xmlns:c16r2="http://schemas.microsoft.com/office/drawing/2015/06/chart">
            <c:ext xmlns:c16="http://schemas.microsoft.com/office/drawing/2014/chart" uri="{C3380CC4-5D6E-409C-BE32-E72D297353CC}">
              <c16:uniqueId val="{00000002-39CA-41B9-AAAD-13396F89E712}"/>
            </c:ext>
          </c:extLst>
        </c:ser>
        <c:ser>
          <c:idx val="1"/>
          <c:order val="1"/>
          <c:tx>
            <c:strRef>
              <c:f>Tabelle1!$C$1</c:f>
              <c:strCache>
                <c:ptCount val="1"/>
                <c:pt idx="0">
                  <c:v>AP</c:v>
                </c:pt>
              </c:strCache>
            </c:strRef>
          </c:tx>
          <c:marker>
            <c:symbol val="none"/>
          </c:marker>
          <c:cat>
            <c:strRef>
              <c:f>Tabelle1!$A$2:$A$3</c:f>
              <c:strCache>
                <c:ptCount val="2"/>
                <c:pt idx="0">
                  <c:v>Pre</c:v>
                </c:pt>
                <c:pt idx="1">
                  <c:v>Post</c:v>
                </c:pt>
              </c:strCache>
            </c:strRef>
          </c:cat>
          <c:val>
            <c:numRef>
              <c:f>Tabelle1!$C$2:$C$3</c:f>
              <c:numCache>
                <c:formatCode>General</c:formatCode>
                <c:ptCount val="2"/>
                <c:pt idx="0">
                  <c:v>-17.059999999999999</c:v>
                </c:pt>
                <c:pt idx="1">
                  <c:v>-23.95</c:v>
                </c:pt>
              </c:numCache>
            </c:numRef>
          </c:val>
          <c:smooth val="0"/>
          <c:extLst xmlns:c16r2="http://schemas.microsoft.com/office/drawing/2015/06/chart">
            <c:ext xmlns:c16="http://schemas.microsoft.com/office/drawing/2014/chart" uri="{C3380CC4-5D6E-409C-BE32-E72D297353CC}">
              <c16:uniqueId val="{00000003-39CA-41B9-AAAD-13396F89E712}"/>
            </c:ext>
          </c:extLst>
        </c:ser>
        <c:ser>
          <c:idx val="2"/>
          <c:order val="2"/>
          <c:tx>
            <c:strRef>
              <c:f>Tabelle1!$D$1</c:f>
              <c:strCache>
                <c:ptCount val="1"/>
                <c:pt idx="0">
                  <c:v>TfP</c:v>
                </c:pt>
              </c:strCache>
            </c:strRef>
          </c:tx>
          <c:marker>
            <c:symbol val="none"/>
          </c:marker>
          <c:cat>
            <c:strRef>
              <c:f>Tabelle1!$A$2:$A$3</c:f>
              <c:strCache>
                <c:ptCount val="2"/>
                <c:pt idx="0">
                  <c:v>Pre</c:v>
                </c:pt>
                <c:pt idx="1">
                  <c:v>Post</c:v>
                </c:pt>
              </c:strCache>
            </c:strRef>
          </c:cat>
          <c:val>
            <c:numRef>
              <c:f>Tabelle1!$D$2:$D$3</c:f>
              <c:numCache>
                <c:formatCode>General</c:formatCode>
                <c:ptCount val="2"/>
                <c:pt idx="0">
                  <c:v>-24.88</c:v>
                </c:pt>
                <c:pt idx="1">
                  <c:v>-30.45</c:v>
                </c:pt>
              </c:numCache>
            </c:numRef>
          </c:val>
          <c:smooth val="0"/>
          <c:extLst xmlns:c16r2="http://schemas.microsoft.com/office/drawing/2015/06/chart">
            <c:ext xmlns:c16="http://schemas.microsoft.com/office/drawing/2014/chart" uri="{C3380CC4-5D6E-409C-BE32-E72D297353CC}">
              <c16:uniqueId val="{00000004-39CA-41B9-AAAD-13396F89E712}"/>
            </c:ext>
          </c:extLst>
        </c:ser>
        <c:dLbls>
          <c:showLegendKey val="0"/>
          <c:showVal val="0"/>
          <c:showCatName val="0"/>
          <c:showSerName val="0"/>
          <c:showPercent val="0"/>
          <c:showBubbleSize val="0"/>
        </c:dLbls>
        <c:marker val="1"/>
        <c:smooth val="0"/>
        <c:axId val="134072576"/>
        <c:axId val="134086656"/>
      </c:lineChart>
      <c:catAx>
        <c:axId val="134072576"/>
        <c:scaling>
          <c:orientation val="minMax"/>
        </c:scaling>
        <c:delete val="0"/>
        <c:axPos val="b"/>
        <c:numFmt formatCode="General" sourceLinked="0"/>
        <c:majorTickMark val="out"/>
        <c:minorTickMark val="none"/>
        <c:tickLblPos val="nextTo"/>
        <c:crossAx val="134086656"/>
        <c:crosses val="autoZero"/>
        <c:auto val="1"/>
        <c:lblAlgn val="ctr"/>
        <c:lblOffset val="100"/>
        <c:noMultiLvlLbl val="0"/>
      </c:catAx>
      <c:valAx>
        <c:axId val="134086656"/>
        <c:scaling>
          <c:orientation val="minMax"/>
          <c:max val="100"/>
          <c:min val="-100"/>
        </c:scaling>
        <c:delete val="0"/>
        <c:axPos val="l"/>
        <c:majorGridlines/>
        <c:numFmt formatCode="General" sourceLinked="1"/>
        <c:majorTickMark val="out"/>
        <c:minorTickMark val="none"/>
        <c:tickLblPos val="nextTo"/>
        <c:crossAx val="134072576"/>
        <c:crosses val="autoZero"/>
        <c:crossBetween val="between"/>
      </c:valAx>
    </c:plotArea>
    <c:legend>
      <c:legendPos val="r"/>
      <c:layout/>
      <c:overlay val="0"/>
    </c:legend>
    <c:plotVisOnly val="1"/>
    <c:dispBlanksAs val="gap"/>
    <c:showDLblsOverMax val="0"/>
  </c:chart>
  <c:txPr>
    <a:bodyPr/>
    <a:lstStyle/>
    <a:p>
      <a:pPr>
        <a:defRPr sz="1800"/>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17919-B1E1-441B-A525-B929AA03B91F}" type="doc">
      <dgm:prSet loTypeId="urn:microsoft.com/office/officeart/2005/8/layout/radial4" loCatId="relationship" qsTypeId="urn:microsoft.com/office/officeart/2005/8/quickstyle/simple1" qsCatId="simple" csTypeId="urn:microsoft.com/office/officeart/2005/8/colors/accent2_2" csCatId="accent2" phldr="1"/>
      <dgm:spPr/>
      <dgm:t>
        <a:bodyPr/>
        <a:lstStyle/>
        <a:p>
          <a:endParaRPr lang="de-AT"/>
        </a:p>
      </dgm:t>
    </dgm:pt>
    <dgm:pt modelId="{6C762151-0E24-44A2-AB1E-DE657E6923CC}">
      <dgm:prSet phldrT="[Text]"/>
      <dgm:spPr/>
      <dgm:t>
        <a:bodyPr/>
        <a:lstStyle/>
        <a:p>
          <a:r>
            <a:rPr lang="de-AT" dirty="0"/>
            <a:t>Kompetenz</a:t>
          </a:r>
        </a:p>
      </dgm:t>
    </dgm:pt>
    <dgm:pt modelId="{1D773D31-3F71-45F0-911A-2E551CD31695}" type="parTrans" cxnId="{CDB2AB51-0EC4-4EF1-849F-25FCF986A265}">
      <dgm:prSet/>
      <dgm:spPr/>
      <dgm:t>
        <a:bodyPr/>
        <a:lstStyle/>
        <a:p>
          <a:endParaRPr lang="de-AT"/>
        </a:p>
      </dgm:t>
    </dgm:pt>
    <dgm:pt modelId="{C1F3DEEE-6DF4-4803-BE16-B1ED3D9C4CC5}" type="sibTrans" cxnId="{CDB2AB51-0EC4-4EF1-849F-25FCF986A265}">
      <dgm:prSet/>
      <dgm:spPr/>
      <dgm:t>
        <a:bodyPr/>
        <a:lstStyle/>
        <a:p>
          <a:endParaRPr lang="de-AT"/>
        </a:p>
      </dgm:t>
    </dgm:pt>
    <dgm:pt modelId="{93B8CA36-3CD4-4861-B003-C8DDA25F4279}">
      <dgm:prSet phldrT="[Text]"/>
      <dgm:spPr/>
      <dgm:t>
        <a:bodyPr/>
        <a:lstStyle/>
        <a:p>
          <a:r>
            <a:rPr lang="de-AT" dirty="0"/>
            <a:t>Fachlich/ konzeptionelle</a:t>
          </a:r>
        </a:p>
      </dgm:t>
    </dgm:pt>
    <dgm:pt modelId="{25C7F2C0-984C-4B29-A7F0-EEC031415EF1}" type="parTrans" cxnId="{020356FD-FE78-44F7-B49A-9A639CBFF6AA}">
      <dgm:prSet/>
      <dgm:spPr/>
      <dgm:t>
        <a:bodyPr/>
        <a:lstStyle/>
        <a:p>
          <a:endParaRPr lang="de-AT"/>
        </a:p>
      </dgm:t>
    </dgm:pt>
    <dgm:pt modelId="{01BD5DC9-8CB0-4857-ABD5-F2FEFBC6C7B0}" type="sibTrans" cxnId="{020356FD-FE78-44F7-B49A-9A639CBFF6AA}">
      <dgm:prSet/>
      <dgm:spPr/>
      <dgm:t>
        <a:bodyPr/>
        <a:lstStyle/>
        <a:p>
          <a:endParaRPr lang="de-AT"/>
        </a:p>
      </dgm:t>
    </dgm:pt>
    <dgm:pt modelId="{9E02F6E3-184C-425E-9E69-E1945E7F2B2C}">
      <dgm:prSet phldrT="[Text]"/>
      <dgm:spPr/>
      <dgm:t>
        <a:bodyPr/>
        <a:lstStyle/>
        <a:p>
          <a:r>
            <a:rPr lang="de-AT" dirty="0"/>
            <a:t>Personale</a:t>
          </a:r>
        </a:p>
      </dgm:t>
    </dgm:pt>
    <dgm:pt modelId="{33394094-FE17-413F-995E-1D4EE5F77085}" type="parTrans" cxnId="{6524F941-143A-4133-BE76-761E8444A864}">
      <dgm:prSet/>
      <dgm:spPr/>
      <dgm:t>
        <a:bodyPr/>
        <a:lstStyle/>
        <a:p>
          <a:endParaRPr lang="de-AT"/>
        </a:p>
      </dgm:t>
    </dgm:pt>
    <dgm:pt modelId="{7141E730-40E1-4065-8DE4-75C1CB63628B}" type="sibTrans" cxnId="{6524F941-143A-4133-BE76-761E8444A864}">
      <dgm:prSet/>
      <dgm:spPr/>
      <dgm:t>
        <a:bodyPr/>
        <a:lstStyle/>
        <a:p>
          <a:endParaRPr lang="de-AT"/>
        </a:p>
      </dgm:t>
    </dgm:pt>
    <dgm:pt modelId="{ABEF09FE-4AB6-4794-8767-938619020E65}">
      <dgm:prSet phldrT="[Text]"/>
      <dgm:spPr/>
      <dgm:t>
        <a:bodyPr/>
        <a:lstStyle/>
        <a:p>
          <a:r>
            <a:rPr lang="de-AT" dirty="0"/>
            <a:t>Beziehungs-</a:t>
          </a:r>
        </a:p>
      </dgm:t>
    </dgm:pt>
    <dgm:pt modelId="{F0C0451A-FC28-40D7-9071-F4D99E5656FE}" type="parTrans" cxnId="{C361E7E7-A979-4997-BDFE-BC148E75E9D8}">
      <dgm:prSet/>
      <dgm:spPr/>
      <dgm:t>
        <a:bodyPr/>
        <a:lstStyle/>
        <a:p>
          <a:endParaRPr lang="de-AT"/>
        </a:p>
      </dgm:t>
    </dgm:pt>
    <dgm:pt modelId="{78E71B05-6F55-49F1-8A0B-B114B9E5F6A4}" type="sibTrans" cxnId="{C361E7E7-A979-4997-BDFE-BC148E75E9D8}">
      <dgm:prSet/>
      <dgm:spPr/>
      <dgm:t>
        <a:bodyPr/>
        <a:lstStyle/>
        <a:p>
          <a:endParaRPr lang="de-AT"/>
        </a:p>
      </dgm:t>
    </dgm:pt>
    <dgm:pt modelId="{68A5DF17-46CF-4E07-8301-3C3C9BA2E540}" type="pres">
      <dgm:prSet presAssocID="{CD717919-B1E1-441B-A525-B929AA03B91F}" presName="cycle" presStyleCnt="0">
        <dgm:presLayoutVars>
          <dgm:chMax val="1"/>
          <dgm:dir/>
          <dgm:animLvl val="ctr"/>
          <dgm:resizeHandles val="exact"/>
        </dgm:presLayoutVars>
      </dgm:prSet>
      <dgm:spPr/>
      <dgm:t>
        <a:bodyPr/>
        <a:lstStyle/>
        <a:p>
          <a:endParaRPr lang="de-DE"/>
        </a:p>
      </dgm:t>
    </dgm:pt>
    <dgm:pt modelId="{12F9A8F6-39E2-49E9-93F8-9B65C7334688}" type="pres">
      <dgm:prSet presAssocID="{6C762151-0E24-44A2-AB1E-DE657E6923CC}" presName="centerShape" presStyleLbl="node0" presStyleIdx="0" presStyleCnt="1"/>
      <dgm:spPr/>
      <dgm:t>
        <a:bodyPr/>
        <a:lstStyle/>
        <a:p>
          <a:endParaRPr lang="de-DE"/>
        </a:p>
      </dgm:t>
    </dgm:pt>
    <dgm:pt modelId="{A1AA3AB9-F364-4407-8CC1-54C6B1C1EBE0}" type="pres">
      <dgm:prSet presAssocID="{25C7F2C0-984C-4B29-A7F0-EEC031415EF1}" presName="parTrans" presStyleLbl="bgSibTrans2D1" presStyleIdx="0" presStyleCnt="3"/>
      <dgm:spPr/>
      <dgm:t>
        <a:bodyPr/>
        <a:lstStyle/>
        <a:p>
          <a:endParaRPr lang="de-DE"/>
        </a:p>
      </dgm:t>
    </dgm:pt>
    <dgm:pt modelId="{C29B7B68-F0F7-4353-AAA2-0B268695F4A8}" type="pres">
      <dgm:prSet presAssocID="{93B8CA36-3CD4-4861-B003-C8DDA25F4279}" presName="node" presStyleLbl="node1" presStyleIdx="0" presStyleCnt="3">
        <dgm:presLayoutVars>
          <dgm:bulletEnabled val="1"/>
        </dgm:presLayoutVars>
      </dgm:prSet>
      <dgm:spPr/>
      <dgm:t>
        <a:bodyPr/>
        <a:lstStyle/>
        <a:p>
          <a:endParaRPr lang="de-DE"/>
        </a:p>
      </dgm:t>
    </dgm:pt>
    <dgm:pt modelId="{79DB32A6-D3A0-4337-AD20-B081121B5C5E}" type="pres">
      <dgm:prSet presAssocID="{33394094-FE17-413F-995E-1D4EE5F77085}" presName="parTrans" presStyleLbl="bgSibTrans2D1" presStyleIdx="1" presStyleCnt="3"/>
      <dgm:spPr/>
      <dgm:t>
        <a:bodyPr/>
        <a:lstStyle/>
        <a:p>
          <a:endParaRPr lang="de-DE"/>
        </a:p>
      </dgm:t>
    </dgm:pt>
    <dgm:pt modelId="{A14EB976-5E53-4C76-A97E-44BDAE7DE3A2}" type="pres">
      <dgm:prSet presAssocID="{9E02F6E3-184C-425E-9E69-E1945E7F2B2C}" presName="node" presStyleLbl="node1" presStyleIdx="1" presStyleCnt="3" custRadScaleRad="98887" custRadScaleInc="-2592">
        <dgm:presLayoutVars>
          <dgm:bulletEnabled val="1"/>
        </dgm:presLayoutVars>
      </dgm:prSet>
      <dgm:spPr/>
      <dgm:t>
        <a:bodyPr/>
        <a:lstStyle/>
        <a:p>
          <a:endParaRPr lang="de-DE"/>
        </a:p>
      </dgm:t>
    </dgm:pt>
    <dgm:pt modelId="{8FFD5433-9064-4A1F-A970-2C3ED22A7E1A}" type="pres">
      <dgm:prSet presAssocID="{F0C0451A-FC28-40D7-9071-F4D99E5656FE}" presName="parTrans" presStyleLbl="bgSibTrans2D1" presStyleIdx="2" presStyleCnt="3"/>
      <dgm:spPr/>
      <dgm:t>
        <a:bodyPr/>
        <a:lstStyle/>
        <a:p>
          <a:endParaRPr lang="de-DE"/>
        </a:p>
      </dgm:t>
    </dgm:pt>
    <dgm:pt modelId="{348811FC-C085-413A-9F37-80CABBBB4E79}" type="pres">
      <dgm:prSet presAssocID="{ABEF09FE-4AB6-4794-8767-938619020E65}" presName="node" presStyleLbl="node1" presStyleIdx="2" presStyleCnt="3">
        <dgm:presLayoutVars>
          <dgm:bulletEnabled val="1"/>
        </dgm:presLayoutVars>
      </dgm:prSet>
      <dgm:spPr/>
      <dgm:t>
        <a:bodyPr/>
        <a:lstStyle/>
        <a:p>
          <a:endParaRPr lang="de-DE"/>
        </a:p>
      </dgm:t>
    </dgm:pt>
  </dgm:ptLst>
  <dgm:cxnLst>
    <dgm:cxn modelId="{FF20C3F0-BD49-48EF-87B3-2F74727223D3}" type="presOf" srcId="{ABEF09FE-4AB6-4794-8767-938619020E65}" destId="{348811FC-C085-413A-9F37-80CABBBB4E79}" srcOrd="0" destOrd="0" presId="urn:microsoft.com/office/officeart/2005/8/layout/radial4"/>
    <dgm:cxn modelId="{F925D403-096D-42F5-8B60-21FB7E2B06B8}" type="presOf" srcId="{93B8CA36-3CD4-4861-B003-C8DDA25F4279}" destId="{C29B7B68-F0F7-4353-AAA2-0B268695F4A8}" srcOrd="0" destOrd="0" presId="urn:microsoft.com/office/officeart/2005/8/layout/radial4"/>
    <dgm:cxn modelId="{CDB2AB51-0EC4-4EF1-849F-25FCF986A265}" srcId="{CD717919-B1E1-441B-A525-B929AA03B91F}" destId="{6C762151-0E24-44A2-AB1E-DE657E6923CC}" srcOrd="0" destOrd="0" parTransId="{1D773D31-3F71-45F0-911A-2E551CD31695}" sibTransId="{C1F3DEEE-6DF4-4803-BE16-B1ED3D9C4CC5}"/>
    <dgm:cxn modelId="{C361E7E7-A979-4997-BDFE-BC148E75E9D8}" srcId="{6C762151-0E24-44A2-AB1E-DE657E6923CC}" destId="{ABEF09FE-4AB6-4794-8767-938619020E65}" srcOrd="2" destOrd="0" parTransId="{F0C0451A-FC28-40D7-9071-F4D99E5656FE}" sibTransId="{78E71B05-6F55-49F1-8A0B-B114B9E5F6A4}"/>
    <dgm:cxn modelId="{859FA6D9-8E05-4559-88FA-4B8B3BFF6448}" type="presOf" srcId="{9E02F6E3-184C-425E-9E69-E1945E7F2B2C}" destId="{A14EB976-5E53-4C76-A97E-44BDAE7DE3A2}" srcOrd="0" destOrd="0" presId="urn:microsoft.com/office/officeart/2005/8/layout/radial4"/>
    <dgm:cxn modelId="{283A665F-C259-4C97-8D8F-264150479E08}" type="presOf" srcId="{F0C0451A-FC28-40D7-9071-F4D99E5656FE}" destId="{8FFD5433-9064-4A1F-A970-2C3ED22A7E1A}" srcOrd="0" destOrd="0" presId="urn:microsoft.com/office/officeart/2005/8/layout/radial4"/>
    <dgm:cxn modelId="{6524F941-143A-4133-BE76-761E8444A864}" srcId="{6C762151-0E24-44A2-AB1E-DE657E6923CC}" destId="{9E02F6E3-184C-425E-9E69-E1945E7F2B2C}" srcOrd="1" destOrd="0" parTransId="{33394094-FE17-413F-995E-1D4EE5F77085}" sibTransId="{7141E730-40E1-4065-8DE4-75C1CB63628B}"/>
    <dgm:cxn modelId="{F6160062-11D1-480D-8F26-865D578A4DA4}" type="presOf" srcId="{6C762151-0E24-44A2-AB1E-DE657E6923CC}" destId="{12F9A8F6-39E2-49E9-93F8-9B65C7334688}" srcOrd="0" destOrd="0" presId="urn:microsoft.com/office/officeart/2005/8/layout/radial4"/>
    <dgm:cxn modelId="{ED4024E7-C6B2-4C05-B0CE-1325CC9696C5}" type="presOf" srcId="{CD717919-B1E1-441B-A525-B929AA03B91F}" destId="{68A5DF17-46CF-4E07-8301-3C3C9BA2E540}" srcOrd="0" destOrd="0" presId="urn:microsoft.com/office/officeart/2005/8/layout/radial4"/>
    <dgm:cxn modelId="{0AEC3FBF-7461-4F73-BCCF-961352EA2E71}" type="presOf" srcId="{25C7F2C0-984C-4B29-A7F0-EEC031415EF1}" destId="{A1AA3AB9-F364-4407-8CC1-54C6B1C1EBE0}" srcOrd="0" destOrd="0" presId="urn:microsoft.com/office/officeart/2005/8/layout/radial4"/>
    <dgm:cxn modelId="{28677F6B-34CD-4998-AB7F-E0061A822591}" type="presOf" srcId="{33394094-FE17-413F-995E-1D4EE5F77085}" destId="{79DB32A6-D3A0-4337-AD20-B081121B5C5E}" srcOrd="0" destOrd="0" presId="urn:microsoft.com/office/officeart/2005/8/layout/radial4"/>
    <dgm:cxn modelId="{020356FD-FE78-44F7-B49A-9A639CBFF6AA}" srcId="{6C762151-0E24-44A2-AB1E-DE657E6923CC}" destId="{93B8CA36-3CD4-4861-B003-C8DDA25F4279}" srcOrd="0" destOrd="0" parTransId="{25C7F2C0-984C-4B29-A7F0-EEC031415EF1}" sibTransId="{01BD5DC9-8CB0-4857-ABD5-F2FEFBC6C7B0}"/>
    <dgm:cxn modelId="{71E8BCBA-26A8-470B-9BA8-545F7D515563}" type="presParOf" srcId="{68A5DF17-46CF-4E07-8301-3C3C9BA2E540}" destId="{12F9A8F6-39E2-49E9-93F8-9B65C7334688}" srcOrd="0" destOrd="0" presId="urn:microsoft.com/office/officeart/2005/8/layout/radial4"/>
    <dgm:cxn modelId="{48D9328D-CA16-4891-895B-A357E75F8D74}" type="presParOf" srcId="{68A5DF17-46CF-4E07-8301-3C3C9BA2E540}" destId="{A1AA3AB9-F364-4407-8CC1-54C6B1C1EBE0}" srcOrd="1" destOrd="0" presId="urn:microsoft.com/office/officeart/2005/8/layout/radial4"/>
    <dgm:cxn modelId="{4925F959-511D-4F87-935E-DEE1A53FCEE1}" type="presParOf" srcId="{68A5DF17-46CF-4E07-8301-3C3C9BA2E540}" destId="{C29B7B68-F0F7-4353-AAA2-0B268695F4A8}" srcOrd="2" destOrd="0" presId="urn:microsoft.com/office/officeart/2005/8/layout/radial4"/>
    <dgm:cxn modelId="{4A702C97-EA53-46EC-AB50-C0BF8C8CEB4C}" type="presParOf" srcId="{68A5DF17-46CF-4E07-8301-3C3C9BA2E540}" destId="{79DB32A6-D3A0-4337-AD20-B081121B5C5E}" srcOrd="3" destOrd="0" presId="urn:microsoft.com/office/officeart/2005/8/layout/radial4"/>
    <dgm:cxn modelId="{B155485E-8931-4C02-805A-1914551C9D94}" type="presParOf" srcId="{68A5DF17-46CF-4E07-8301-3C3C9BA2E540}" destId="{A14EB976-5E53-4C76-A97E-44BDAE7DE3A2}" srcOrd="4" destOrd="0" presId="urn:microsoft.com/office/officeart/2005/8/layout/radial4"/>
    <dgm:cxn modelId="{BA3272A1-94BF-4CE5-BE1F-08173CF2D704}" type="presParOf" srcId="{68A5DF17-46CF-4E07-8301-3C3C9BA2E540}" destId="{8FFD5433-9064-4A1F-A970-2C3ED22A7E1A}" srcOrd="5" destOrd="0" presId="urn:microsoft.com/office/officeart/2005/8/layout/radial4"/>
    <dgm:cxn modelId="{DA554222-2A75-4302-8555-85A14A7FEA33}" type="presParOf" srcId="{68A5DF17-46CF-4E07-8301-3C3C9BA2E540}" destId="{348811FC-C085-413A-9F37-80CABBBB4E79}"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9A8F6-39E2-49E9-93F8-9B65C7334688}">
      <dsp:nvSpPr>
        <dsp:cNvPr id="0" name=""/>
        <dsp:cNvSpPr/>
      </dsp:nvSpPr>
      <dsp:spPr>
        <a:xfrm>
          <a:off x="2267766" y="1540718"/>
          <a:ext cx="1292313" cy="129231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AT" sz="1500" kern="1200" dirty="0"/>
            <a:t>Kompetenz</a:t>
          </a:r>
        </a:p>
      </dsp:txBody>
      <dsp:txXfrm>
        <a:off x="2457021" y="1729973"/>
        <a:ext cx="913803" cy="913803"/>
      </dsp:txXfrm>
    </dsp:sp>
    <dsp:sp modelId="{A1AA3AB9-F364-4407-8CC1-54C6B1C1EBE0}">
      <dsp:nvSpPr>
        <dsp:cNvPr id="0" name=""/>
        <dsp:cNvSpPr/>
      </dsp:nvSpPr>
      <dsp:spPr>
        <a:xfrm rot="12900000">
          <a:off x="1435339" y="1314594"/>
          <a:ext cx="991675" cy="368309"/>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9B7B68-F0F7-4353-AAA2-0B268695F4A8}">
      <dsp:nvSpPr>
        <dsp:cNvPr id="0" name=""/>
        <dsp:cNvSpPr/>
      </dsp:nvSpPr>
      <dsp:spPr>
        <a:xfrm>
          <a:off x="911161" y="723269"/>
          <a:ext cx="1227697" cy="9821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de-AT" sz="1400" kern="1200" dirty="0"/>
            <a:t>Fachlich/ konzeptionelle</a:t>
          </a:r>
        </a:p>
      </dsp:txBody>
      <dsp:txXfrm>
        <a:off x="939927" y="752035"/>
        <a:ext cx="1170165" cy="924626"/>
      </dsp:txXfrm>
    </dsp:sp>
    <dsp:sp modelId="{79DB32A6-D3A0-4337-AD20-B081121B5C5E}">
      <dsp:nvSpPr>
        <dsp:cNvPr id="0" name=""/>
        <dsp:cNvSpPr/>
      </dsp:nvSpPr>
      <dsp:spPr>
        <a:xfrm rot="16106688">
          <a:off x="2394711" y="813402"/>
          <a:ext cx="973842" cy="368309"/>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4EB976-5E53-4C76-A97E-44BDAE7DE3A2}">
      <dsp:nvSpPr>
        <dsp:cNvPr id="0" name=""/>
        <dsp:cNvSpPr/>
      </dsp:nvSpPr>
      <dsp:spPr>
        <a:xfrm>
          <a:off x="2254569" y="19736"/>
          <a:ext cx="1227697" cy="9821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de-AT" sz="1400" kern="1200" dirty="0"/>
            <a:t>Personale</a:t>
          </a:r>
        </a:p>
      </dsp:txBody>
      <dsp:txXfrm>
        <a:off x="2283335" y="48502"/>
        <a:ext cx="1170165" cy="924626"/>
      </dsp:txXfrm>
    </dsp:sp>
    <dsp:sp modelId="{8FFD5433-9064-4A1F-A970-2C3ED22A7E1A}">
      <dsp:nvSpPr>
        <dsp:cNvPr id="0" name=""/>
        <dsp:cNvSpPr/>
      </dsp:nvSpPr>
      <dsp:spPr>
        <a:xfrm rot="19500000">
          <a:off x="3400830" y="1314594"/>
          <a:ext cx="991675" cy="368309"/>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8811FC-C085-413A-9F37-80CABBBB4E79}">
      <dsp:nvSpPr>
        <dsp:cNvPr id="0" name=""/>
        <dsp:cNvSpPr/>
      </dsp:nvSpPr>
      <dsp:spPr>
        <a:xfrm>
          <a:off x="3688986" y="723269"/>
          <a:ext cx="1227697" cy="98215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de-AT" sz="1400" kern="1200" dirty="0"/>
            <a:t>Beziehungs-</a:t>
          </a:r>
        </a:p>
      </dsp:txBody>
      <dsp:txXfrm>
        <a:off x="3717752" y="752035"/>
        <a:ext cx="1170165" cy="92462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08B04-F89B-A647-AA99-1D8D4D5D161A}" type="datetimeFigureOut">
              <a:rPr lang="de-DE" smtClean="0"/>
              <a:t>22.03.2019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6DD0-993C-7446-9547-0FD3EFC21059}" type="slidenum">
              <a:rPr lang="de-DE" smtClean="0"/>
              <a:t>‹Nr.›</a:t>
            </a:fld>
            <a:endParaRPr lang="de-DE"/>
          </a:p>
        </p:txBody>
      </p:sp>
    </p:spTree>
    <p:extLst>
      <p:ext uri="{BB962C8B-B14F-4D97-AF65-F5344CB8AC3E}">
        <p14:creationId xmlns:p14="http://schemas.microsoft.com/office/powerpoint/2010/main" val="4120272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498E642-5612-45D9-9092-D017874625B5}" type="slidenum">
              <a:rPr lang="de-DE" smtClean="0"/>
              <a:pPr>
                <a:defRPr/>
              </a:pPr>
              <a:t>3</a:t>
            </a:fld>
            <a:endParaRPr lang="de-DE"/>
          </a:p>
        </p:txBody>
      </p:sp>
    </p:spTree>
    <p:extLst>
      <p:ext uri="{BB962C8B-B14F-4D97-AF65-F5344CB8AC3E}">
        <p14:creationId xmlns:p14="http://schemas.microsoft.com/office/powerpoint/2010/main" val="235556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smtClean="0">
                <a:solidFill>
                  <a:schemeClr val="tx1"/>
                </a:solidFill>
              </a:rPr>
              <a:t>Kultureller Kompetenz </a:t>
            </a:r>
            <a:r>
              <a:rPr lang="de-DE" sz="1200" kern="1200" dirty="0" smtClean="0">
                <a:solidFill>
                  <a:schemeClr val="tx1"/>
                </a:solidFill>
                <a:effectLst/>
                <a:latin typeface="+mn-lt"/>
                <a:ea typeface="+mn-ea"/>
                <a:cs typeface="+mn-cs"/>
              </a:rPr>
              <a:t> unter diesen Unterschriften werden Dinge wie "Arbeit mit speziellen Zielgruppen" und "</a:t>
            </a:r>
            <a:r>
              <a:rPr lang="de-DE" sz="1200" kern="1200" dirty="0" err="1" smtClean="0">
                <a:solidFill>
                  <a:schemeClr val="tx1"/>
                </a:solidFill>
                <a:effectLst/>
                <a:latin typeface="+mn-lt"/>
                <a:ea typeface="+mn-ea"/>
                <a:cs typeface="+mn-cs"/>
              </a:rPr>
              <a:t>alterspezifisches</a:t>
            </a:r>
            <a:r>
              <a:rPr lang="de-DE" sz="1200" kern="1200" dirty="0" smtClean="0">
                <a:solidFill>
                  <a:schemeClr val="tx1"/>
                </a:solidFill>
                <a:effectLst/>
                <a:latin typeface="+mn-lt"/>
                <a:ea typeface="+mn-ea"/>
                <a:cs typeface="+mn-cs"/>
              </a:rPr>
              <a:t> Verständnis" aufgeführt</a:t>
            </a:r>
          </a:p>
          <a:p>
            <a:r>
              <a:rPr lang="de-DE" sz="1200" kern="1200" dirty="0" smtClean="0">
                <a:solidFill>
                  <a:schemeClr val="tx1"/>
                </a:solidFill>
                <a:effectLst/>
                <a:latin typeface="+mn-lt"/>
                <a:ea typeface="+mn-ea"/>
                <a:cs typeface="+mn-cs"/>
              </a:rPr>
              <a:t>- und dann als Bsp. in Klammern "</a:t>
            </a:r>
            <a:r>
              <a:rPr lang="de-DE" sz="1200" kern="1200" dirty="0" err="1" smtClean="0">
                <a:solidFill>
                  <a:schemeClr val="tx1"/>
                </a:solidFill>
                <a:effectLst/>
                <a:latin typeface="+mn-lt"/>
                <a:ea typeface="+mn-ea"/>
                <a:cs typeface="+mn-cs"/>
              </a:rPr>
              <a:t>Children</a:t>
            </a:r>
            <a:r>
              <a:rPr lang="de-DE" sz="1200" kern="1200" dirty="0" smtClean="0">
                <a:solidFill>
                  <a:schemeClr val="tx1"/>
                </a:solidFill>
                <a:effectLst/>
                <a:latin typeface="+mn-lt"/>
                <a:ea typeface="+mn-ea"/>
                <a:cs typeface="+mn-cs"/>
              </a:rPr>
              <a:t>" - aber was diese "Kompetenzen" beinhalten, wird nicht ausdifferenziert</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15</a:t>
            </a:fld>
            <a:endParaRPr lang="de-DE"/>
          </a:p>
        </p:txBody>
      </p:sp>
    </p:spTree>
    <p:extLst>
      <p:ext uri="{BB962C8B-B14F-4D97-AF65-F5344CB8AC3E}">
        <p14:creationId xmlns:p14="http://schemas.microsoft.com/office/powerpoint/2010/main" val="4082594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Signifikanter kleiner Effekt r=,096 von Adhärenz auf Outcome</a:t>
            </a:r>
          </a:p>
          <a:p>
            <a:pPr marL="171450" indent="-171450">
              <a:buFontTx/>
              <a:buChar char="-"/>
            </a:pPr>
            <a:r>
              <a:rPr lang="de-DE" dirty="0"/>
              <a:t>Heterogenität: Hohe</a:t>
            </a:r>
            <a:r>
              <a:rPr lang="de-DE" baseline="0" dirty="0"/>
              <a:t> / signifikante Heterogenität in Effektstärken</a:t>
            </a:r>
          </a:p>
          <a:p>
            <a:pPr marL="171450" indent="-171450">
              <a:buFontTx/>
              <a:buChar char="-"/>
            </a:pPr>
            <a:endParaRPr lang="de-DE" baseline="0" dirty="0"/>
          </a:p>
          <a:p>
            <a:pPr marL="171450" indent="-171450">
              <a:buFontTx/>
              <a:buChar char="-"/>
            </a:pPr>
            <a:r>
              <a:rPr lang="de-DE" baseline="0" dirty="0"/>
              <a:t>Moderatoren: </a:t>
            </a:r>
          </a:p>
          <a:p>
            <a:pPr marL="628650" lvl="1" indent="-171450">
              <a:buFontTx/>
              <a:buChar char="-"/>
            </a:pPr>
            <a:r>
              <a:rPr lang="de-DE" baseline="0" dirty="0"/>
              <a:t>keine signifikanten Effekte der untersuchten Moderatoren</a:t>
            </a:r>
          </a:p>
          <a:p>
            <a:pPr marL="628650" lvl="1" indent="-171450">
              <a:buFontTx/>
              <a:buChar char="-"/>
            </a:pPr>
            <a:r>
              <a:rPr lang="de-DE" baseline="0" dirty="0"/>
              <a:t>Tendenzielle Effekte einzelner Kategorien in den </a:t>
            </a:r>
            <a:r>
              <a:rPr lang="de-DE" baseline="0" dirty="0" err="1"/>
              <a:t>Moderatorvariablen</a:t>
            </a:r>
            <a:endParaRPr lang="de-DE" baseline="0" dirty="0"/>
          </a:p>
          <a:p>
            <a:pPr marL="1085850" lvl="2" indent="-171450">
              <a:buFontTx/>
              <a:buChar char="-"/>
            </a:pPr>
            <a:r>
              <a:rPr lang="de-DE" baseline="0" dirty="0"/>
              <a:t>Kein sign. Adhärenz-Outcome Zusammenhang in den Gruppen </a:t>
            </a:r>
            <a:r>
              <a:rPr lang="de-DE" baseline="0" dirty="0" err="1"/>
              <a:t>youth</a:t>
            </a:r>
            <a:r>
              <a:rPr lang="de-DE" baseline="0" dirty="0"/>
              <a:t> non-CBT Intervention (n=3) und client-</a:t>
            </a:r>
            <a:r>
              <a:rPr lang="de-DE" baseline="0" dirty="0" err="1"/>
              <a:t>rated</a:t>
            </a:r>
            <a:r>
              <a:rPr lang="de-DE" baseline="0" dirty="0"/>
              <a:t> </a:t>
            </a:r>
            <a:r>
              <a:rPr lang="de-DE" baseline="0" dirty="0" err="1"/>
              <a:t>adherence</a:t>
            </a:r>
            <a:r>
              <a:rPr lang="de-DE" baseline="0" dirty="0"/>
              <a:t> (n=8)</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19</a:t>
            </a:fld>
            <a:endParaRPr lang="de-DE"/>
          </a:p>
        </p:txBody>
      </p:sp>
    </p:spTree>
    <p:extLst>
      <p:ext uri="{BB962C8B-B14F-4D97-AF65-F5344CB8AC3E}">
        <p14:creationId xmlns:p14="http://schemas.microsoft.com/office/powerpoint/2010/main" val="3209763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Kein signifikanter Effekt r=,026 von Kompetenz auf Outcome</a:t>
            </a:r>
          </a:p>
          <a:p>
            <a:pPr marL="171450" indent="-171450">
              <a:buFontTx/>
              <a:buChar char="-"/>
            </a:pPr>
            <a:r>
              <a:rPr lang="de-DE" dirty="0"/>
              <a:t>Heterogenität: keine sign.</a:t>
            </a:r>
            <a:r>
              <a:rPr lang="de-DE" baseline="0" dirty="0"/>
              <a:t> Heterogenität</a:t>
            </a:r>
          </a:p>
          <a:p>
            <a:pPr marL="171450" indent="-171450">
              <a:buFontTx/>
              <a:buChar char="-"/>
            </a:pPr>
            <a:endParaRPr lang="de-DE" baseline="0" dirty="0"/>
          </a:p>
          <a:p>
            <a:pPr marL="171450" indent="-171450">
              <a:buFontTx/>
              <a:buChar char="-"/>
            </a:pPr>
            <a:r>
              <a:rPr lang="de-DE" baseline="0" dirty="0"/>
              <a:t>Moderatoren: </a:t>
            </a:r>
          </a:p>
          <a:p>
            <a:pPr marL="628650" lvl="1" indent="-171450">
              <a:buFontTx/>
              <a:buChar char="-"/>
            </a:pPr>
            <a:r>
              <a:rPr lang="de-DE" baseline="0" dirty="0"/>
              <a:t>Geringe Studienzahl; Keine </a:t>
            </a:r>
            <a:r>
              <a:rPr lang="de-DE" baseline="0" dirty="0" err="1"/>
              <a:t>Moderatoranalysen</a:t>
            </a:r>
            <a:r>
              <a:rPr lang="de-DE" baseline="0" dirty="0"/>
              <a:t> möglich</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20</a:t>
            </a:fld>
            <a:endParaRPr lang="de-DE"/>
          </a:p>
        </p:txBody>
      </p:sp>
    </p:spTree>
    <p:extLst>
      <p:ext uri="{BB962C8B-B14F-4D97-AF65-F5344CB8AC3E}">
        <p14:creationId xmlns:p14="http://schemas.microsoft.com/office/powerpoint/2010/main" val="320976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In der Metaanalyse moderiert der Fakt, ob Allianz in der Studie als </a:t>
            </a:r>
            <a:r>
              <a:rPr lang="de-DE" sz="1200" kern="1200" dirty="0" err="1" smtClean="0">
                <a:solidFill>
                  <a:schemeClr val="tx1"/>
                </a:solidFill>
                <a:effectLst/>
                <a:latin typeface="+mn-lt"/>
                <a:ea typeface="+mn-ea"/>
                <a:cs typeface="+mn-cs"/>
              </a:rPr>
              <a:t>Kovariate</a:t>
            </a:r>
            <a:r>
              <a:rPr lang="de-DE" sz="1200" kern="1200" dirty="0" smtClean="0">
                <a:solidFill>
                  <a:schemeClr val="tx1"/>
                </a:solidFill>
                <a:effectLst/>
                <a:latin typeface="+mn-lt"/>
                <a:ea typeface="+mn-ea"/>
                <a:cs typeface="+mn-cs"/>
              </a:rPr>
              <a:t> aufgenommen wurde, den Zusammenhang zwischen Kompetenz und Outcome. Wenn in den Studien für Allianz kontrolliert wurde, gab es keinen Zusammenhang mehr zwischen Kompetenz und Outcome.</a:t>
            </a:r>
          </a:p>
          <a:p>
            <a:r>
              <a:rPr lang="de-DE" sz="1200" kern="1200" dirty="0" smtClean="0">
                <a:solidFill>
                  <a:schemeClr val="tx1"/>
                </a:solidFill>
                <a:effectLst/>
                <a:latin typeface="+mn-lt"/>
                <a:ea typeface="+mn-ea"/>
                <a:cs typeface="+mn-cs"/>
              </a:rPr>
              <a:t>Die Grafik darunter zeigt ein typisches Beispiel aus einer Einzelstudie - da aber zwischen Adhärenz und Outcome (wobei man sagen muss, dass bei Ratings der Interventionstechnik Kompetenz und Adhärenz nicht so super zu trennen sind). </a:t>
            </a:r>
            <a:r>
              <a:rPr lang="de-DE" sz="1200" kern="1200" dirty="0" err="1" smtClean="0">
                <a:solidFill>
                  <a:schemeClr val="tx1"/>
                </a:solidFill>
                <a:effectLst/>
                <a:latin typeface="+mn-lt"/>
                <a:ea typeface="+mn-ea"/>
                <a:cs typeface="+mn-cs"/>
              </a:rPr>
              <a:t>ALso</a:t>
            </a:r>
            <a:r>
              <a:rPr lang="de-DE" sz="1200" kern="1200" dirty="0" smtClean="0">
                <a:solidFill>
                  <a:schemeClr val="tx1"/>
                </a:solidFill>
                <a:effectLst/>
                <a:latin typeface="+mn-lt"/>
                <a:ea typeface="+mn-ea"/>
                <a:cs typeface="+mn-cs"/>
              </a:rPr>
              <a:t> in der Einzelstudie unten geht es um Drug </a:t>
            </a:r>
            <a:r>
              <a:rPr lang="de-DE" sz="1200" kern="1200" dirty="0" err="1" smtClean="0">
                <a:solidFill>
                  <a:schemeClr val="tx1"/>
                </a:solidFill>
                <a:effectLst/>
                <a:latin typeface="+mn-lt"/>
                <a:ea typeface="+mn-ea"/>
                <a:cs typeface="+mn-cs"/>
              </a:rPr>
              <a:t>use</a:t>
            </a:r>
            <a:r>
              <a:rPr lang="de-DE" sz="1200" kern="1200" dirty="0" smtClean="0">
                <a:solidFill>
                  <a:schemeClr val="tx1"/>
                </a:solidFill>
                <a:effectLst/>
                <a:latin typeface="+mn-lt"/>
                <a:ea typeface="+mn-ea"/>
                <a:cs typeface="+mn-cs"/>
              </a:rPr>
              <a:t> nach der Intervention als Outcome. Wenn die Allianz schlechter war, gab es einen quadratischen Zusammenhang zwischen Adhärenz und Outcome - sehr hohe und sehr niedrige Adhärenz haben da schlechtere Outcomes produziert. War die Allianz gut, hat die Adhärenz keinen Unterschied mehr gemacht und das Outcome war durchgängig vergleichsweise gut.</a:t>
            </a:r>
          </a:p>
          <a:p>
            <a:r>
              <a:rPr lang="de-DE" sz="1200" kern="1200" dirty="0" smtClean="0">
                <a:solidFill>
                  <a:schemeClr val="tx1"/>
                </a:solidFill>
                <a:effectLst/>
                <a:latin typeface="+mn-lt"/>
                <a:ea typeface="+mn-ea"/>
                <a:cs typeface="+mn-cs"/>
              </a:rPr>
              <a:t> </a:t>
            </a:r>
          </a:p>
          <a:p>
            <a:pPr marL="170982" indent="-170982">
              <a:buFontTx/>
              <a:buChar char="-"/>
            </a:pPr>
            <a:endParaRPr lang="de-DE" b="1" dirty="0" smtClean="0"/>
          </a:p>
          <a:p>
            <a:pPr marL="170982" indent="-170982">
              <a:buFontTx/>
              <a:buChar char="-"/>
            </a:pPr>
            <a:r>
              <a:rPr lang="de-DE" b="1" dirty="0" smtClean="0"/>
              <a:t>Was </a:t>
            </a:r>
            <a:r>
              <a:rPr lang="de-DE" b="1" dirty="0"/>
              <a:t>macht Unterschiede zwischen</a:t>
            </a:r>
            <a:r>
              <a:rPr lang="de-DE" b="1" baseline="0" dirty="0"/>
              <a:t> Studien aus?</a:t>
            </a:r>
          </a:p>
          <a:p>
            <a:pPr marL="170982" indent="-170982">
              <a:buFontTx/>
              <a:buChar char="-"/>
            </a:pPr>
            <a:r>
              <a:rPr lang="de-DE" b="1" baseline="0" dirty="0"/>
              <a:t>Verfahren:</a:t>
            </a:r>
          </a:p>
          <a:p>
            <a:pPr marL="626934" lvl="1" indent="-170982">
              <a:buFontTx/>
              <a:buChar char="-"/>
            </a:pPr>
            <a:r>
              <a:rPr lang="de-DE" b="1" baseline="0" dirty="0"/>
              <a:t>IPT; KVT; Psychodynamisch; Emotionsfokussierte </a:t>
            </a:r>
            <a:r>
              <a:rPr lang="de-DE" b="1" baseline="0" dirty="0" err="1"/>
              <a:t>Traumatherapie</a:t>
            </a:r>
            <a:endParaRPr lang="de-DE" b="1" baseline="0" dirty="0"/>
          </a:p>
          <a:p>
            <a:pPr marL="170982" indent="-170982">
              <a:buFontTx/>
              <a:buChar char="-"/>
            </a:pPr>
            <a:r>
              <a:rPr lang="de-DE" b="1" baseline="0" dirty="0"/>
              <a:t>Störung: </a:t>
            </a:r>
          </a:p>
          <a:p>
            <a:pPr marL="626934" lvl="1" indent="-170982">
              <a:buFontTx/>
              <a:buChar char="-"/>
            </a:pPr>
            <a:r>
              <a:rPr lang="de-DE" baseline="0" dirty="0"/>
              <a:t>Depression (r=,3) (</a:t>
            </a:r>
            <a:r>
              <a:rPr lang="de-DE" baseline="0" dirty="0" err="1"/>
              <a:t>greater</a:t>
            </a:r>
            <a:r>
              <a:rPr lang="de-DE" baseline="0" dirty="0"/>
              <a:t> Power, da mehr Studien)</a:t>
            </a:r>
          </a:p>
          <a:p>
            <a:pPr marL="626934" lvl="1" indent="-170982">
              <a:buFontTx/>
              <a:buChar char="-"/>
            </a:pPr>
            <a:r>
              <a:rPr lang="de-DE" baseline="0" dirty="0"/>
              <a:t>V.s Mix</a:t>
            </a:r>
          </a:p>
          <a:p>
            <a:pPr marL="626934" lvl="1" indent="-170982">
              <a:buFontTx/>
              <a:buChar char="-"/>
            </a:pPr>
            <a:r>
              <a:rPr lang="de-DE" baseline="0" dirty="0"/>
              <a:t>Drogenabhängigkeit</a:t>
            </a:r>
          </a:p>
          <a:p>
            <a:pPr marL="626934" lvl="1" indent="-170982">
              <a:buFontTx/>
              <a:buChar char="-"/>
            </a:pPr>
            <a:r>
              <a:rPr lang="de-DE" baseline="0" dirty="0"/>
              <a:t>Trauma (</a:t>
            </a:r>
            <a:r>
              <a:rPr lang="de-DE" baseline="0" dirty="0" err="1"/>
              <a:t>child</a:t>
            </a:r>
            <a:r>
              <a:rPr lang="de-DE" baseline="0" dirty="0"/>
              <a:t> </a:t>
            </a:r>
            <a:r>
              <a:rPr lang="de-DE" baseline="0" dirty="0" err="1"/>
              <a:t>abuse</a:t>
            </a:r>
            <a:r>
              <a:rPr lang="de-DE" baseline="0" dirty="0"/>
              <a:t>)</a:t>
            </a:r>
          </a:p>
          <a:p>
            <a:pPr marL="1082887" lvl="2" indent="-170982">
              <a:buFontTx/>
              <a:buChar char="-"/>
            </a:pPr>
            <a:r>
              <a:rPr lang="de-DE" baseline="0" dirty="0"/>
              <a:t>Auch möglich -&gt; verschiedene Studienpopulationen? / Therapeutenpopulationen / welche Diagnosen?</a:t>
            </a:r>
          </a:p>
          <a:p>
            <a:pPr marL="170982" indent="-170982">
              <a:buFontTx/>
              <a:buChar char="-"/>
            </a:pPr>
            <a:r>
              <a:rPr lang="de-DE" baseline="0" dirty="0"/>
              <a:t>Temporal </a:t>
            </a:r>
            <a:r>
              <a:rPr lang="de-DE" baseline="0" dirty="0" err="1"/>
              <a:t>Confound</a:t>
            </a:r>
            <a:r>
              <a:rPr lang="de-DE" baseline="0" dirty="0"/>
              <a:t>: Zeitliche Reihenfolge</a:t>
            </a:r>
            <a:r>
              <a:rPr lang="de-DE" b="1" baseline="0" dirty="0"/>
              <a:t> (was passiert zuerst/ </a:t>
            </a:r>
            <a:r>
              <a:rPr lang="de-DE" b="1" baseline="0" dirty="0" err="1"/>
              <a:t>cross-legged</a:t>
            </a:r>
            <a:r>
              <a:rPr lang="de-DE" b="1" baseline="0" dirty="0"/>
              <a:t>)</a:t>
            </a:r>
          </a:p>
          <a:p>
            <a:pPr marL="170982" indent="-170982">
              <a:buFontTx/>
              <a:buChar char="-"/>
            </a:pPr>
            <a:r>
              <a:rPr lang="de-DE" b="1" baseline="0" dirty="0"/>
              <a:t>Allianz: drittvariable, die Varianz erklärt -&gt; h.: Allianz (r=0 vs. r=,23)</a:t>
            </a:r>
          </a:p>
          <a:p>
            <a:pPr marL="626934" lvl="1" indent="-170982">
              <a:buFontTx/>
              <a:buChar char="-"/>
            </a:pPr>
            <a:endParaRPr lang="de-DE" baseline="0" dirty="0"/>
          </a:p>
          <a:p>
            <a:pPr marL="170982" indent="-170982">
              <a:buFontTx/>
              <a:buChar char="-"/>
            </a:pP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21</a:t>
            </a:fld>
            <a:endParaRPr lang="de-DE"/>
          </a:p>
        </p:txBody>
      </p:sp>
    </p:spTree>
    <p:extLst>
      <p:ext uri="{BB962C8B-B14F-4D97-AF65-F5344CB8AC3E}">
        <p14:creationId xmlns:p14="http://schemas.microsoft.com/office/powerpoint/2010/main" val="113468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Limitation:</a:t>
            </a:r>
            <a:r>
              <a:rPr lang="de-DE" baseline="0" dirty="0"/>
              <a:t> „VA von Allianz „nur“ 5-7%“</a:t>
            </a:r>
          </a:p>
          <a:p>
            <a:r>
              <a:rPr lang="de-DE" baseline="0" dirty="0"/>
              <a:t>Bsp.:</a:t>
            </a:r>
          </a:p>
          <a:p>
            <a:r>
              <a:rPr lang="de-DE" b="1" baseline="0" dirty="0"/>
              <a:t>Individual </a:t>
            </a:r>
            <a:r>
              <a:rPr lang="de-DE" b="1" baseline="0" dirty="0" err="1"/>
              <a:t>drug</a:t>
            </a:r>
            <a:r>
              <a:rPr lang="de-DE" b="1" baseline="0" dirty="0"/>
              <a:t> </a:t>
            </a:r>
            <a:r>
              <a:rPr lang="de-DE" b="1" baseline="0" dirty="0" err="1"/>
              <a:t>counselling</a:t>
            </a:r>
            <a:r>
              <a:rPr lang="de-DE" baseline="0" dirty="0"/>
              <a:t>, sehr strukturiert (z. B. </a:t>
            </a:r>
            <a:r>
              <a:rPr lang="de-DE" baseline="0" dirty="0" err="1"/>
              <a:t>Absitinenz</a:t>
            </a:r>
            <a:r>
              <a:rPr lang="de-DE" baseline="0" dirty="0"/>
              <a:t>, Trigger vermeiden) (n=12), n=95 Pat. (wie viele Pat./</a:t>
            </a:r>
            <a:r>
              <a:rPr lang="de-DE" baseline="0" dirty="0" err="1"/>
              <a:t>Th</a:t>
            </a:r>
            <a:r>
              <a:rPr lang="de-DE" baseline="0" dirty="0"/>
              <a:t>.? N/A)</a:t>
            </a:r>
          </a:p>
          <a:p>
            <a:pPr marL="170982" indent="-170982">
              <a:buFontTx/>
              <a:buChar char="-"/>
            </a:pPr>
            <a:r>
              <a:rPr lang="de-DE" b="1" baseline="0" dirty="0" err="1"/>
              <a:t>AddicitionSeverity</a:t>
            </a:r>
            <a:r>
              <a:rPr lang="de-DE" b="1" baseline="0" dirty="0"/>
              <a:t> Index Drug </a:t>
            </a:r>
            <a:r>
              <a:rPr lang="de-DE" b="1" baseline="0" dirty="0" err="1"/>
              <a:t>use</a:t>
            </a:r>
            <a:r>
              <a:rPr lang="de-DE" b="1" baseline="0" dirty="0"/>
              <a:t> </a:t>
            </a:r>
            <a:r>
              <a:rPr lang="de-DE" baseline="0" dirty="0" err="1"/>
              <a:t>composite</a:t>
            </a:r>
            <a:r>
              <a:rPr lang="de-DE" baseline="0" dirty="0"/>
              <a:t> (</a:t>
            </a:r>
            <a:r>
              <a:rPr lang="de-DE" baseline="0" dirty="0" err="1"/>
              <a:t>xcheck</a:t>
            </a:r>
            <a:r>
              <a:rPr lang="de-DE" baseline="0" dirty="0"/>
              <a:t> mit Urinsample)</a:t>
            </a:r>
          </a:p>
          <a:p>
            <a:pPr marL="170982" indent="-170982">
              <a:buFontTx/>
              <a:buChar char="-"/>
            </a:pPr>
            <a:r>
              <a:rPr lang="de-DE" baseline="0" dirty="0"/>
              <a:t>Allianz Sitzung 2;5 -&gt; </a:t>
            </a:r>
            <a:r>
              <a:rPr lang="de-DE" baseline="0" dirty="0" err="1"/>
              <a:t>adhärenz</a:t>
            </a:r>
            <a:r>
              <a:rPr lang="de-DE" baseline="0" dirty="0"/>
              <a:t> (</a:t>
            </a:r>
            <a:r>
              <a:rPr lang="de-DE" baseline="0" dirty="0" err="1"/>
              <a:t>random</a:t>
            </a:r>
            <a:r>
              <a:rPr lang="de-DE" baseline="0" dirty="0"/>
              <a:t> 2-10)</a:t>
            </a:r>
          </a:p>
          <a:p>
            <a:pPr marL="170982" indent="-170982" defTabSz="911904">
              <a:buFontTx/>
              <a:buChar char="-"/>
              <a:defRPr/>
            </a:pPr>
            <a:r>
              <a:rPr lang="de-DE" b="1" baseline="0" dirty="0"/>
              <a:t>Low </a:t>
            </a:r>
            <a:r>
              <a:rPr lang="de-DE" b="1" baseline="0" dirty="0" err="1"/>
              <a:t>alliance</a:t>
            </a:r>
            <a:r>
              <a:rPr lang="de-DE" b="1" baseline="0" dirty="0"/>
              <a:t> </a:t>
            </a:r>
            <a:r>
              <a:rPr lang="de-DE" baseline="0" dirty="0"/>
              <a:t>-&gt; </a:t>
            </a:r>
            <a:r>
              <a:rPr lang="de-DE" baseline="0" dirty="0" err="1"/>
              <a:t>iregendwas</a:t>
            </a:r>
            <a:r>
              <a:rPr lang="de-DE" baseline="0" dirty="0"/>
              <a:t> machen/strikt ans </a:t>
            </a:r>
            <a:r>
              <a:rPr lang="de-DE" baseline="0" dirty="0" err="1"/>
              <a:t>manual</a:t>
            </a:r>
            <a:r>
              <a:rPr lang="de-DE" baseline="0" dirty="0"/>
              <a:t> halten am schädlichsten -&gt; </a:t>
            </a:r>
            <a:r>
              <a:rPr lang="de-DE" baseline="0" dirty="0" err="1"/>
              <a:t>abhänigiger</a:t>
            </a:r>
            <a:r>
              <a:rPr lang="de-DE" baseline="0" dirty="0"/>
              <a:t> von Allianz </a:t>
            </a:r>
          </a:p>
          <a:p>
            <a:pPr marL="170982" indent="-170982">
              <a:buFontTx/>
              <a:buChar char="-"/>
            </a:pPr>
            <a:r>
              <a:rPr lang="de-DE" b="1" baseline="0" dirty="0"/>
              <a:t>High </a:t>
            </a:r>
            <a:r>
              <a:rPr lang="de-DE" b="1" baseline="0" dirty="0" err="1"/>
              <a:t>alliance</a:t>
            </a:r>
            <a:r>
              <a:rPr lang="de-DE" b="1" baseline="0" dirty="0"/>
              <a:t> -&gt; eher unabhängig von </a:t>
            </a:r>
            <a:r>
              <a:rPr lang="de-DE" b="1" baseline="0" dirty="0" err="1"/>
              <a:t>adherence</a:t>
            </a:r>
            <a:r>
              <a:rPr lang="de-DE" b="1" baseline="0" dirty="0"/>
              <a:t> (Protektiv / höheres </a:t>
            </a:r>
            <a:r>
              <a:rPr lang="de-DE" b="1" baseline="0" dirty="0" err="1"/>
              <a:t>gewicht</a:t>
            </a:r>
            <a:r>
              <a:rPr lang="de-DE" b="1" baseline="0" dirty="0"/>
              <a:t>) -&gt; </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22</a:t>
            </a:fld>
            <a:endParaRPr lang="de-DE"/>
          </a:p>
        </p:txBody>
      </p:sp>
    </p:spTree>
    <p:extLst>
      <p:ext uri="{BB962C8B-B14F-4D97-AF65-F5344CB8AC3E}">
        <p14:creationId xmlns:p14="http://schemas.microsoft.com/office/powerpoint/2010/main" val="98712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Allgemeine Wirkfaktoren:</a:t>
            </a:r>
            <a:r>
              <a:rPr lang="de-AT" baseline="0" dirty="0"/>
              <a:t> die Fähigkeit eine empathische und warmherzige Beziehung aufzubauen und in Krisen zu halten scheint wichtiger als spezifische Techniken</a:t>
            </a:r>
            <a:endParaRPr lang="de-AT" dirty="0"/>
          </a:p>
        </p:txBody>
      </p:sp>
      <p:sp>
        <p:nvSpPr>
          <p:cNvPr id="4" name="Foliennummernplatzhalter 3"/>
          <p:cNvSpPr>
            <a:spLocks noGrp="1"/>
          </p:cNvSpPr>
          <p:nvPr>
            <p:ph type="sldNum" sz="quarter" idx="10"/>
          </p:nvPr>
        </p:nvSpPr>
        <p:spPr/>
        <p:txBody>
          <a:bodyPr/>
          <a:lstStyle/>
          <a:p>
            <a:fld id="{8ED8E33F-BB33-4010-A8B0-FFE5658ADAA2}" type="slidenum">
              <a:rPr lang="en-US" smtClean="0"/>
              <a:t>23</a:t>
            </a:fld>
            <a:endParaRPr lang="en-US"/>
          </a:p>
        </p:txBody>
      </p:sp>
    </p:spTree>
    <p:extLst>
      <p:ext uri="{BB962C8B-B14F-4D97-AF65-F5344CB8AC3E}">
        <p14:creationId xmlns:p14="http://schemas.microsoft.com/office/powerpoint/2010/main" val="1109693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331 </a:t>
            </a:r>
            <a:r>
              <a:rPr lang="de-DE" b="1" dirty="0" err="1"/>
              <a:t>patienten</a:t>
            </a:r>
            <a:r>
              <a:rPr lang="de-DE" b="1" dirty="0"/>
              <a:t>, 80 Therapeuten </a:t>
            </a:r>
            <a:r>
              <a:rPr lang="de-DE" dirty="0"/>
              <a:t>(</a:t>
            </a:r>
            <a:r>
              <a:rPr lang="de-DE" dirty="0" err="1"/>
              <a:t>multilevel</a:t>
            </a:r>
            <a:r>
              <a:rPr lang="de-DE" dirty="0"/>
              <a:t>) -&gt; </a:t>
            </a:r>
            <a:r>
              <a:rPr lang="de-DE" b="1" dirty="0" err="1"/>
              <a:t>university</a:t>
            </a:r>
            <a:r>
              <a:rPr lang="de-DE" b="1" dirty="0"/>
              <a:t> </a:t>
            </a:r>
            <a:r>
              <a:rPr lang="de-DE" b="1" dirty="0" err="1"/>
              <a:t>counseling</a:t>
            </a:r>
            <a:r>
              <a:rPr lang="de-DE" b="1" dirty="0"/>
              <a:t> </a:t>
            </a:r>
            <a:r>
              <a:rPr lang="de-DE" b="1" dirty="0" err="1"/>
              <a:t>center</a:t>
            </a:r>
            <a:r>
              <a:rPr lang="de-DE" dirty="0"/>
              <a:t> (7 Sitzungen)</a:t>
            </a:r>
          </a:p>
          <a:p>
            <a:r>
              <a:rPr lang="de-DE" dirty="0"/>
              <a:t>&amp; MA von 69 Studien (Del </a:t>
            </a:r>
            <a:r>
              <a:rPr lang="de-DE" dirty="0" err="1"/>
              <a:t>re</a:t>
            </a:r>
            <a:r>
              <a:rPr lang="de-DE" dirty="0"/>
              <a:t> et al., 2012)</a:t>
            </a:r>
          </a:p>
          <a:p>
            <a:endParaRPr lang="de-DE" dirty="0"/>
          </a:p>
          <a:p>
            <a:r>
              <a:rPr lang="de-DE" dirty="0"/>
              <a:t>Therapeuten, die </a:t>
            </a:r>
            <a:r>
              <a:rPr lang="de-DE" b="1" dirty="0"/>
              <a:t>durchschnittlich besserer Allianz haben</a:t>
            </a:r>
            <a:r>
              <a:rPr lang="de-DE" dirty="0"/>
              <a:t>, produzieren bessere Outcomes</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24</a:t>
            </a:fld>
            <a:endParaRPr lang="de-DE"/>
          </a:p>
        </p:txBody>
      </p:sp>
    </p:spTree>
    <p:extLst>
      <p:ext uri="{BB962C8B-B14F-4D97-AF65-F5344CB8AC3E}">
        <p14:creationId xmlns:p14="http://schemas.microsoft.com/office/powerpoint/2010/main" val="909440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Intergrates </a:t>
            </a:r>
            <a:r>
              <a:rPr lang="de-DE" dirty="0" err="1"/>
              <a:t>these</a:t>
            </a:r>
            <a:r>
              <a:rPr lang="de-DE" dirty="0"/>
              <a:t> </a:t>
            </a:r>
            <a:r>
              <a:rPr lang="de-DE" dirty="0" err="1"/>
              <a:t>two</a:t>
            </a:r>
            <a:r>
              <a:rPr lang="de-DE" dirty="0"/>
              <a:t> </a:t>
            </a:r>
            <a:r>
              <a:rPr lang="de-DE" dirty="0" err="1"/>
              <a:t>ascpects</a:t>
            </a:r>
            <a:endParaRPr lang="de-DE" dirty="0"/>
          </a:p>
          <a:p>
            <a:r>
              <a:rPr lang="de-DE" dirty="0"/>
              <a:t>4 </a:t>
            </a:r>
            <a:r>
              <a:rPr lang="de-DE" dirty="0" err="1"/>
              <a:t>distinct</a:t>
            </a:r>
            <a:r>
              <a:rPr lang="de-DE" dirty="0"/>
              <a:t> </a:t>
            </a:r>
            <a:r>
              <a:rPr lang="de-DE" dirty="0" err="1"/>
              <a:t>skills</a:t>
            </a:r>
            <a:r>
              <a:rPr lang="de-DE" dirty="0"/>
              <a:t> – </a:t>
            </a:r>
            <a:r>
              <a:rPr lang="de-DE" dirty="0" err="1"/>
              <a:t>interrelated</a:t>
            </a:r>
            <a:r>
              <a:rPr lang="de-DE" dirty="0"/>
              <a:t>. (2 </a:t>
            </a:r>
            <a:r>
              <a:rPr lang="de-DE" dirty="0" err="1"/>
              <a:t>of</a:t>
            </a:r>
            <a:r>
              <a:rPr lang="de-DE" dirty="0"/>
              <a:t> </a:t>
            </a:r>
            <a:r>
              <a:rPr lang="de-DE" dirty="0" err="1"/>
              <a:t>those</a:t>
            </a:r>
            <a:r>
              <a:rPr lang="de-DE" dirty="0"/>
              <a:t>)</a:t>
            </a:r>
          </a:p>
          <a:p>
            <a:endParaRPr lang="de-DE" dirty="0"/>
          </a:p>
          <a:p>
            <a:r>
              <a:rPr lang="de-DE" dirty="0" err="1"/>
              <a:t>Rectent</a:t>
            </a:r>
            <a:r>
              <a:rPr lang="de-DE" dirty="0"/>
              <a:t> </a:t>
            </a:r>
            <a:r>
              <a:rPr lang="de-DE" dirty="0" err="1"/>
              <a:t>adaptation</a:t>
            </a:r>
            <a:r>
              <a:rPr lang="de-DE" dirty="0"/>
              <a:t> </a:t>
            </a:r>
            <a:r>
              <a:rPr lang="de-DE" dirty="0" err="1"/>
              <a:t>anderson</a:t>
            </a:r>
            <a:r>
              <a:rPr lang="de-DE" dirty="0"/>
              <a:t>, </a:t>
            </a:r>
            <a:r>
              <a:rPr lang="de-DE" dirty="0" err="1"/>
              <a:t>lunnen</a:t>
            </a:r>
            <a:r>
              <a:rPr lang="de-DE" dirty="0"/>
              <a:t> &amp; </a:t>
            </a:r>
            <a:r>
              <a:rPr lang="de-DE" dirty="0" err="1"/>
              <a:t>ogles</a:t>
            </a:r>
            <a:r>
              <a:rPr lang="de-DE" dirty="0"/>
              <a:t> </a:t>
            </a:r>
            <a:r>
              <a:rPr lang="de-DE" dirty="0" err="1"/>
              <a:t>contextual</a:t>
            </a:r>
            <a:r>
              <a:rPr lang="de-DE" dirty="0"/>
              <a:t> </a:t>
            </a:r>
            <a:r>
              <a:rPr lang="de-DE" dirty="0" err="1"/>
              <a:t>model</a:t>
            </a:r>
            <a:r>
              <a:rPr lang="de-DE" dirty="0"/>
              <a:t> </a:t>
            </a:r>
            <a:r>
              <a:rPr lang="de-DE" dirty="0" err="1"/>
              <a:t>to</a:t>
            </a:r>
            <a:r>
              <a:rPr lang="de-DE" dirty="0"/>
              <a:t> </a:t>
            </a:r>
            <a:r>
              <a:rPr lang="de-DE" dirty="0" err="1"/>
              <a:t>skills</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26</a:t>
            </a:fld>
            <a:endParaRPr lang="de-DE"/>
          </a:p>
        </p:txBody>
      </p:sp>
    </p:spTree>
    <p:extLst>
      <p:ext uri="{BB962C8B-B14F-4D97-AF65-F5344CB8AC3E}">
        <p14:creationId xmlns:p14="http://schemas.microsoft.com/office/powerpoint/2010/main" val="3399132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0982" indent="-170982">
              <a:buFontTx/>
              <a:buChar char="-"/>
            </a:pPr>
            <a:r>
              <a:rPr lang="de-DE" dirty="0"/>
              <a:t>(</a:t>
            </a:r>
            <a:r>
              <a:rPr lang="de-DE" dirty="0" err="1"/>
              <a:t>berufs</a:t>
            </a:r>
            <a:r>
              <a:rPr lang="de-DE" dirty="0"/>
              <a:t>)lebenslange Entwicklung (Stufenalter -&gt; 50 Stagnation, Bergab)</a:t>
            </a:r>
          </a:p>
          <a:p>
            <a:pPr marL="170982" marR="0" lvl="0" indent="-170982" algn="l" defTabSz="914400" rtl="0" eaLnBrk="0" fontAlgn="base" latinLnBrk="0" hangingPunct="0">
              <a:lnSpc>
                <a:spcPct val="100000"/>
              </a:lnSpc>
              <a:spcBef>
                <a:spcPct val="30000"/>
              </a:spcBef>
              <a:spcAft>
                <a:spcPct val="0"/>
              </a:spcAft>
              <a:buClrTx/>
              <a:buSzTx/>
              <a:buFontTx/>
              <a:buChar char="-"/>
              <a:tabLst/>
              <a:defRPr/>
            </a:pPr>
            <a:r>
              <a:rPr lang="de-DE" b="1" dirty="0"/>
              <a:t>EIGENE ENTWICKLUNGSSCHRITTE</a:t>
            </a:r>
          </a:p>
          <a:p>
            <a:pPr marL="628182" marR="0" lvl="1" indent="-170982" algn="l" defTabSz="914400" rtl="0" eaLnBrk="0" fontAlgn="base" latinLnBrk="0" hangingPunct="0">
              <a:lnSpc>
                <a:spcPct val="100000"/>
              </a:lnSpc>
              <a:spcBef>
                <a:spcPct val="30000"/>
              </a:spcBef>
              <a:spcAft>
                <a:spcPct val="0"/>
              </a:spcAft>
              <a:buClrTx/>
              <a:buSzTx/>
              <a:buFontTx/>
              <a:buChar char="-"/>
              <a:tabLst/>
              <a:defRPr/>
            </a:pPr>
            <a:r>
              <a:rPr lang="de-DE" b="1" dirty="0"/>
              <a:t>Woran festgemacht (Indikatoren)</a:t>
            </a:r>
          </a:p>
          <a:p>
            <a:pPr marL="170982" marR="0" lvl="0" indent="-170982" algn="l" defTabSz="914400" rtl="0" eaLnBrk="0" fontAlgn="base" latinLnBrk="0" hangingPunct="0">
              <a:lnSpc>
                <a:spcPct val="100000"/>
              </a:lnSpc>
              <a:spcBef>
                <a:spcPct val="30000"/>
              </a:spcBef>
              <a:spcAft>
                <a:spcPct val="0"/>
              </a:spcAft>
              <a:buClrTx/>
              <a:buSzTx/>
              <a:buFontTx/>
              <a:buChar char="-"/>
              <a:tabLst/>
              <a:defRPr/>
            </a:pPr>
            <a:r>
              <a:rPr lang="de-DE" b="0" dirty="0"/>
              <a:t>PT positiveres Bild</a:t>
            </a:r>
          </a:p>
          <a:p>
            <a:pPr marL="170982" indent="-170982">
              <a:buFontTx/>
              <a:buChar char="-"/>
            </a:pP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27</a:t>
            </a:fld>
            <a:endParaRPr lang="de-DE"/>
          </a:p>
        </p:txBody>
      </p:sp>
    </p:spTree>
    <p:extLst>
      <p:ext uri="{BB962C8B-B14F-4D97-AF65-F5344CB8AC3E}">
        <p14:creationId xmlns:p14="http://schemas.microsoft.com/office/powerpoint/2010/main" val="2818296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b="1" dirty="0"/>
              <a:t>Quantitative </a:t>
            </a:r>
            <a:r>
              <a:rPr lang="de-DE" b="1" dirty="0" err="1"/>
              <a:t>sicht</a:t>
            </a:r>
            <a:endParaRPr lang="de-DE" b="1" dirty="0"/>
          </a:p>
          <a:p>
            <a:pPr>
              <a:buFontTx/>
              <a:buChar char="-"/>
            </a:pPr>
            <a:r>
              <a:rPr lang="de-DE" dirty="0"/>
              <a:t>1989 </a:t>
            </a:r>
            <a:r>
              <a:rPr lang="de-DE" dirty="0" err="1"/>
              <a:t>Trinantionale</a:t>
            </a:r>
            <a:r>
              <a:rPr lang="de-DE" baseline="0" dirty="0"/>
              <a:t> Kooperation (Schweiz, Belgien, USA) -&gt; Frage was können wir zusammen machen. </a:t>
            </a:r>
            <a:r>
              <a:rPr lang="de-DE" b="1" baseline="0" dirty="0"/>
              <a:t>(SPR)</a:t>
            </a:r>
          </a:p>
          <a:p>
            <a:pPr>
              <a:buFontTx/>
              <a:buChar char="-"/>
            </a:pPr>
            <a:r>
              <a:rPr lang="de-DE" baseline="0" dirty="0"/>
              <a:t>Aus </a:t>
            </a:r>
            <a:r>
              <a:rPr lang="de-DE" b="1" baseline="0" dirty="0"/>
              <a:t>Idee Therapeuteneffekte, Ausbildungsinstitut, erweitert auf allgemeine Entwicklung </a:t>
            </a:r>
            <a:r>
              <a:rPr lang="de-DE" baseline="0" dirty="0"/>
              <a:t>PT</a:t>
            </a:r>
          </a:p>
          <a:p>
            <a:pPr>
              <a:buFontTx/>
              <a:buChar char="-"/>
            </a:pPr>
            <a:r>
              <a:rPr lang="de-DE" baseline="0" dirty="0"/>
              <a:t>CRN –&gt; kein formeller Forschungsantrag, </a:t>
            </a:r>
            <a:r>
              <a:rPr lang="de-DE" b="1" baseline="0" dirty="0"/>
              <a:t>sondern „Freizeit“ der Forscher -&gt; Vorteil große Fallzahlen </a:t>
            </a:r>
          </a:p>
          <a:p>
            <a:pPr>
              <a:buFontTx/>
              <a:buChar char="-"/>
            </a:pPr>
            <a:r>
              <a:rPr lang="de-DE" baseline="0" dirty="0"/>
              <a:t>Koordination: </a:t>
            </a:r>
            <a:r>
              <a:rPr lang="de-DE" b="1" baseline="0" dirty="0" err="1"/>
              <a:t>Orlinsky</a:t>
            </a:r>
            <a:r>
              <a:rPr lang="de-DE" b="1" baseline="0" dirty="0"/>
              <a:t>,</a:t>
            </a:r>
            <a:r>
              <a:rPr lang="de-DE" baseline="0" dirty="0"/>
              <a:t> </a:t>
            </a:r>
            <a:r>
              <a:rPr lang="de-DE" baseline="0" dirty="0" err="1"/>
              <a:t>EU:Paul</a:t>
            </a:r>
            <a:r>
              <a:rPr lang="de-DE" baseline="0" dirty="0"/>
              <a:t> </a:t>
            </a:r>
            <a:r>
              <a:rPr lang="de-DE" baseline="0" dirty="0" err="1"/>
              <a:t>gerin</a:t>
            </a:r>
            <a:r>
              <a:rPr lang="de-DE" baseline="0" dirty="0"/>
              <a:t>, </a:t>
            </a:r>
            <a:r>
              <a:rPr lang="de-DE" baseline="0" dirty="0" err="1"/>
              <a:t>Hanruedi</a:t>
            </a:r>
            <a:r>
              <a:rPr lang="de-DE" baseline="0" dirty="0"/>
              <a:t> Ambühl, </a:t>
            </a:r>
            <a:r>
              <a:rPr lang="de-DE" b="1" baseline="0" dirty="0"/>
              <a:t>Helge </a:t>
            </a:r>
            <a:r>
              <a:rPr lang="de-DE" b="1" baseline="0" dirty="0" err="1"/>
              <a:t>Ronnestad</a:t>
            </a:r>
            <a:r>
              <a:rPr lang="de-DE" b="1" baseline="0" dirty="0"/>
              <a:t>.</a:t>
            </a:r>
          </a:p>
          <a:p>
            <a:pPr marL="0" marR="0" lvl="0" indent="0" algn="l" defTabSz="914400" rtl="0" eaLnBrk="0" fontAlgn="base" latinLnBrk="0" hangingPunct="0">
              <a:lnSpc>
                <a:spcPct val="100000"/>
              </a:lnSpc>
              <a:spcBef>
                <a:spcPct val="30000"/>
              </a:spcBef>
              <a:spcAft>
                <a:spcPct val="0"/>
              </a:spcAft>
              <a:buClrTx/>
              <a:buSzTx/>
              <a:buFontTx/>
              <a:buChar char="-"/>
              <a:tabLst/>
              <a:defRPr/>
            </a:pPr>
            <a:r>
              <a:rPr lang="de-DE" b="1" baseline="0" dirty="0"/>
              <a:t>2000 Trainees</a:t>
            </a:r>
          </a:p>
          <a:p>
            <a:pPr>
              <a:buFontTx/>
              <a:buChar char="-"/>
            </a:pP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28</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r>
              <a:rPr lang="de-AT" dirty="0"/>
              <a:t>Abweichung von für Beeinträchtigung und </a:t>
            </a:r>
            <a:r>
              <a:rPr lang="de-AT" dirty="0" err="1"/>
              <a:t>Caseload</a:t>
            </a:r>
            <a:r>
              <a:rPr lang="de-AT" dirty="0"/>
              <a:t> adjustierten Erwartungswerten.</a:t>
            </a:r>
          </a:p>
          <a:p>
            <a:r>
              <a:rPr lang="de-AT" baseline="0" dirty="0"/>
              <a:t>Therapeuteneffekt variiert nach Schwere der Erkrankung zwischen 1 und 10%.</a:t>
            </a:r>
          </a:p>
          <a:p>
            <a:r>
              <a:rPr lang="de-AT" baseline="0" dirty="0"/>
              <a:t>Drop-Out von Patienten kann auch mit ca. 6% auf Varianz zwischen Therapeuten zurückgeführt werden (Zimmermann et al. 2016)</a:t>
            </a:r>
          </a:p>
          <a:p>
            <a:r>
              <a:rPr lang="de-AT" baseline="0" dirty="0"/>
              <a:t>Veränderung in einer Domäne (Symptome) zeigen sich auch in anderen Domänen (Interpersonelle Probleme) </a:t>
            </a:r>
            <a:r>
              <a:rPr lang="de-AT" baseline="0" dirty="0">
                <a:sym typeface="Wingdings" panose="05000000000000000000" pitchFamily="2" charset="2"/>
              </a:rPr>
              <a:t> therapeutische Effektivität als globales Konstrukt (Helene Nissen-</a:t>
            </a:r>
            <a:r>
              <a:rPr lang="de-AT" baseline="0" dirty="0" err="1">
                <a:sym typeface="Wingdings" panose="05000000000000000000" pitchFamily="2" charset="2"/>
              </a:rPr>
              <a:t>Lie</a:t>
            </a:r>
            <a:r>
              <a:rPr lang="de-AT" baseline="0" dirty="0">
                <a:sym typeface="Wingdings" panose="05000000000000000000" pitchFamily="2" charset="2"/>
              </a:rPr>
              <a:t> et al. 2016) &gt;6000 Patienten, 189 Therapeuten</a:t>
            </a:r>
            <a:endParaRPr lang="de-AT" dirty="0"/>
          </a:p>
        </p:txBody>
      </p:sp>
      <p:sp>
        <p:nvSpPr>
          <p:cNvPr id="4" name="Foliennummernplatzhalter 3"/>
          <p:cNvSpPr>
            <a:spLocks noGrp="1"/>
          </p:cNvSpPr>
          <p:nvPr>
            <p:ph type="sldNum" sz="quarter" idx="10"/>
          </p:nvPr>
        </p:nvSpPr>
        <p:spPr/>
        <p:txBody>
          <a:bodyPr/>
          <a:lstStyle/>
          <a:p>
            <a:fld id="{291842D3-5B63-4619-9822-B0889FED2569}" type="slidenum">
              <a:rPr lang="de-DE" smtClean="0"/>
              <a:pPr/>
              <a:t>4</a:t>
            </a:fld>
            <a:endParaRPr lang="de-DE"/>
          </a:p>
        </p:txBody>
      </p:sp>
    </p:spTree>
    <p:extLst>
      <p:ext uri="{BB962C8B-B14F-4D97-AF65-F5344CB8AC3E}">
        <p14:creationId xmlns:p14="http://schemas.microsoft.com/office/powerpoint/2010/main" val="2883571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b="1" dirty="0"/>
              <a:t>Entwicklung</a:t>
            </a:r>
            <a:r>
              <a:rPr lang="de-DE" b="1" baseline="0" dirty="0"/>
              <a:t> in </a:t>
            </a:r>
            <a:r>
              <a:rPr lang="de-DE" b="1" baseline="0" dirty="0" err="1"/>
              <a:t>meetings</a:t>
            </a:r>
            <a:r>
              <a:rPr lang="de-DE" b="1" baseline="0" dirty="0"/>
              <a:t>, Fax, </a:t>
            </a:r>
            <a:r>
              <a:rPr lang="de-DE" b="1" baseline="0" dirty="0" err="1"/>
              <a:t>consensus</a:t>
            </a:r>
            <a:r>
              <a:rPr lang="de-DE" b="1" baseline="0" dirty="0"/>
              <a:t> </a:t>
            </a:r>
            <a:r>
              <a:rPr lang="de-DE" b="1" baseline="0" dirty="0" err="1"/>
              <a:t>based</a:t>
            </a:r>
            <a:endParaRPr lang="de-DE" b="1" baseline="0" dirty="0"/>
          </a:p>
          <a:p>
            <a:pPr>
              <a:buFontTx/>
              <a:buChar char="-"/>
            </a:pPr>
            <a:r>
              <a:rPr lang="de-DE" baseline="0" dirty="0"/>
              <a:t>Persönlich, romantisierend (lange </a:t>
            </a:r>
            <a:r>
              <a:rPr lang="de-DE" baseline="0" dirty="0" err="1"/>
              <a:t>abende</a:t>
            </a:r>
            <a:r>
              <a:rPr lang="de-DE" baseline="0" dirty="0"/>
              <a:t> und Dinner) -&gt; </a:t>
            </a:r>
            <a:r>
              <a:rPr lang="de-DE" b="1" baseline="0" dirty="0"/>
              <a:t>positives &amp; </a:t>
            </a:r>
            <a:r>
              <a:rPr lang="de-DE" b="1" baseline="0" dirty="0" err="1"/>
              <a:t>kollaboratives</a:t>
            </a:r>
            <a:r>
              <a:rPr lang="de-DE" b="1" baseline="0" dirty="0"/>
              <a:t> Bild </a:t>
            </a:r>
            <a:r>
              <a:rPr lang="de-DE" baseline="0" dirty="0"/>
              <a:t>von Forschung</a:t>
            </a:r>
          </a:p>
          <a:p>
            <a:pPr>
              <a:buFontTx/>
              <a:buChar char="-"/>
            </a:pPr>
            <a:endParaRPr lang="de-DE" baseline="0" dirty="0"/>
          </a:p>
          <a:p>
            <a:pPr>
              <a:buFontTx/>
              <a:buChar char="-"/>
            </a:pPr>
            <a:r>
              <a:rPr lang="de-DE" baseline="0" dirty="0"/>
              <a:t>Viel abdecken wie Retrospektive auf Entwicklung, aktuelle Arbeit und Haltung, persönliche Attribute</a:t>
            </a:r>
          </a:p>
          <a:p>
            <a:pPr>
              <a:buFontTx/>
              <a:buChar char="-"/>
            </a:pPr>
            <a:r>
              <a:rPr lang="de-DE" b="1" baseline="0" dirty="0"/>
              <a:t>Einzelne Teile Theoretisch und Qualitativ hergeleitet</a:t>
            </a:r>
          </a:p>
          <a:p>
            <a:pPr>
              <a:buFontTx/>
              <a:buChar char="-"/>
            </a:pPr>
            <a:r>
              <a:rPr lang="de-DE" b="1" baseline="0" dirty="0"/>
              <a:t>EFA 1st &amp; 2nd </a:t>
            </a:r>
            <a:r>
              <a:rPr lang="de-DE" b="1" baseline="0" dirty="0" err="1"/>
              <a:t>level</a:t>
            </a:r>
            <a:endParaRPr lang="de-DE" b="1" baseline="0" dirty="0"/>
          </a:p>
          <a:p>
            <a:pPr>
              <a:buFontTx/>
              <a:buChar char="-"/>
            </a:pP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29</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dirty="0"/>
              <a:t>Wer ist Psychotherapeut -</a:t>
            </a:r>
            <a:r>
              <a:rPr lang="de-DE" baseline="0" dirty="0"/>
              <a:t> </a:t>
            </a:r>
            <a:r>
              <a:rPr lang="de-DE" b="1" baseline="0" dirty="0"/>
              <a:t>weltweit</a:t>
            </a:r>
            <a:r>
              <a:rPr lang="de-DE" b="1" dirty="0"/>
              <a:t>(Große Spanne</a:t>
            </a:r>
            <a:r>
              <a:rPr lang="de-DE" b="1" baseline="0" dirty="0"/>
              <a:t> an Grundberufen </a:t>
            </a:r>
            <a:r>
              <a:rPr lang="de-DE" baseline="0" dirty="0"/>
              <a:t>&amp; Ausbildungen)</a:t>
            </a:r>
          </a:p>
          <a:p>
            <a:pPr>
              <a:buFontTx/>
              <a:buChar char="-"/>
            </a:pPr>
            <a:r>
              <a:rPr lang="de-DE" baseline="0" dirty="0"/>
              <a:t>Wahl – interne / externe Validität -&gt; </a:t>
            </a:r>
            <a:r>
              <a:rPr lang="de-DE" b="1" baseline="0" dirty="0"/>
              <a:t>externe Validität und alle zugelassen, die in jeweiliger Nation als PT</a:t>
            </a:r>
            <a:r>
              <a:rPr lang="de-DE" baseline="0" dirty="0"/>
              <a:t> anerkannt sind (gesellschaftlich -&gt; jede Forschergruppe selbst)</a:t>
            </a:r>
          </a:p>
          <a:p>
            <a:pPr>
              <a:buFontTx/>
              <a:buChar char="-"/>
            </a:pPr>
            <a:r>
              <a:rPr lang="de-DE" baseline="0" dirty="0"/>
              <a:t>„</a:t>
            </a:r>
            <a:r>
              <a:rPr lang="de-DE" b="1" baseline="0" dirty="0" err="1"/>
              <a:t>How</a:t>
            </a:r>
            <a:r>
              <a:rPr lang="de-DE" b="1" baseline="0" dirty="0"/>
              <a:t> do </a:t>
            </a:r>
            <a:r>
              <a:rPr lang="de-DE" b="1" baseline="0" dirty="0" err="1"/>
              <a:t>you</a:t>
            </a:r>
            <a:r>
              <a:rPr lang="de-DE" b="1" baseline="0" dirty="0"/>
              <a:t> </a:t>
            </a:r>
            <a:r>
              <a:rPr lang="de-DE" b="1" baseline="0" dirty="0" err="1"/>
              <a:t>refer</a:t>
            </a:r>
            <a:r>
              <a:rPr lang="de-DE" b="1" baseline="0" dirty="0"/>
              <a:t> </a:t>
            </a:r>
            <a:r>
              <a:rPr lang="de-DE" b="1" baseline="0" dirty="0" err="1"/>
              <a:t>to</a:t>
            </a:r>
            <a:r>
              <a:rPr lang="de-DE" b="1" baseline="0" dirty="0"/>
              <a:t> </a:t>
            </a:r>
            <a:r>
              <a:rPr lang="de-DE" b="1" baseline="0" dirty="0" err="1"/>
              <a:t>yourself</a:t>
            </a:r>
            <a:r>
              <a:rPr lang="de-DE" b="1" baseline="0" dirty="0"/>
              <a:t> in a professional </a:t>
            </a:r>
            <a:r>
              <a:rPr lang="de-DE" b="1" baseline="0" dirty="0" err="1"/>
              <a:t>context</a:t>
            </a:r>
            <a:r>
              <a:rPr lang="de-DE" baseline="0" dirty="0"/>
              <a:t>?“</a:t>
            </a:r>
          </a:p>
          <a:p>
            <a:pPr>
              <a:buFontTx/>
              <a:buChar char="-"/>
            </a:pPr>
            <a:endParaRPr lang="de-DE" b="1" baseline="0" dirty="0"/>
          </a:p>
          <a:p>
            <a:pPr>
              <a:buFontTx/>
              <a:buChar char="-"/>
            </a:pPr>
            <a:r>
              <a:rPr lang="de-DE" b="1" baseline="0" dirty="0"/>
              <a:t>BERUFSGRUPPE </a:t>
            </a:r>
            <a:r>
              <a:rPr lang="de-DE" b="1" baseline="0" dirty="0" err="1"/>
              <a:t>VERMISST?</a:t>
            </a:r>
            <a:r>
              <a:rPr lang="de-DE" baseline="0" dirty="0" err="1"/>
              <a:t>Vermissen</a:t>
            </a:r>
            <a:r>
              <a:rPr lang="de-DE" baseline="0" dirty="0"/>
              <a:t> Sie Berufsgruppe? -&gt; </a:t>
            </a:r>
            <a:r>
              <a:rPr lang="de-DE" b="1" baseline="0" dirty="0" err="1"/>
              <a:t>counselor</a:t>
            </a:r>
            <a:r>
              <a:rPr lang="de-DE" b="1" baseline="0" dirty="0"/>
              <a:t> unterrepräsentiert, </a:t>
            </a:r>
            <a:r>
              <a:rPr lang="de-DE" baseline="0" dirty="0"/>
              <a:t>Seelsorger</a:t>
            </a:r>
          </a:p>
          <a:p>
            <a:pPr>
              <a:buFontTx/>
              <a:buChar char="-"/>
            </a:pPr>
            <a:r>
              <a:rPr lang="de-DE" baseline="0" dirty="0"/>
              <a:t>Viel in Ländern, in denen Psychologen Hauptteil stellen</a:t>
            </a: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30</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t>
            </a:r>
            <a:r>
              <a:rPr lang="de-DE" dirty="0" err="1"/>
              <a:t>saliente</a:t>
            </a:r>
            <a:r>
              <a:rPr lang="de-DE" dirty="0"/>
              <a:t> Orientierungen</a:t>
            </a:r>
            <a:r>
              <a:rPr lang="de-DE" baseline="0" dirty="0"/>
              <a:t> (&gt;3 auf 0-5)</a:t>
            </a:r>
          </a:p>
          <a:p>
            <a:r>
              <a:rPr lang="de-DE" b="1" baseline="0" dirty="0"/>
              <a:t>-45% &gt;2 Orientierungen</a:t>
            </a:r>
          </a:p>
          <a:p>
            <a:r>
              <a:rPr lang="de-DE" b="1" baseline="0" dirty="0"/>
              <a:t>-5% &gt;3 Orientierungen</a:t>
            </a:r>
          </a:p>
          <a:p>
            <a:endParaRPr lang="de-DE" baseline="0" dirty="0"/>
          </a:p>
          <a:p>
            <a:r>
              <a:rPr lang="de-DE" baseline="0" dirty="0"/>
              <a:t>-</a:t>
            </a:r>
            <a:r>
              <a:rPr lang="de-DE" b="1" baseline="0" dirty="0"/>
              <a:t>Alter 42,4J.</a:t>
            </a:r>
          </a:p>
          <a:p>
            <a:pPr>
              <a:buFontTx/>
              <a:buChar char="-"/>
            </a:pPr>
            <a:r>
              <a:rPr lang="de-DE" baseline="0" dirty="0"/>
              <a:t>20% &lt; 3 Jahren Berufserfahrung</a:t>
            </a:r>
          </a:p>
          <a:p>
            <a:pPr>
              <a:buFontTx/>
              <a:buChar char="-"/>
            </a:pPr>
            <a:r>
              <a:rPr lang="de-DE" b="1" baseline="0" dirty="0"/>
              <a:t>52% 7-25 Jahren Berufserfahrung (</a:t>
            </a:r>
            <a:r>
              <a:rPr lang="de-DE" b="1" baseline="0" dirty="0" err="1"/>
              <a:t>Experienced</a:t>
            </a:r>
            <a:r>
              <a:rPr lang="de-DE" b="1" baseline="0" dirty="0"/>
              <a:t> Professional)</a:t>
            </a:r>
          </a:p>
          <a:p>
            <a:pPr>
              <a:buFontTx/>
              <a:buChar char="-"/>
            </a:pPr>
            <a:r>
              <a:rPr lang="de-DE" b="1" baseline="0" dirty="0"/>
              <a:t>M=11 Jahre Berufserfahrung</a:t>
            </a:r>
          </a:p>
          <a:p>
            <a:pPr>
              <a:buFontTx/>
              <a:buChar char="-"/>
            </a:pPr>
            <a:r>
              <a:rPr lang="de-DE" baseline="0" dirty="0"/>
              <a:t>Geschlecht gleich verteilt</a:t>
            </a:r>
          </a:p>
          <a:p>
            <a:pPr>
              <a:buFontTx/>
              <a:buChar char="-"/>
            </a:pPr>
            <a:r>
              <a:rPr lang="de-DE" b="1" baseline="0" dirty="0"/>
              <a:t>Hälfte </a:t>
            </a:r>
            <a:r>
              <a:rPr lang="de-DE" b="1" baseline="0" dirty="0" err="1"/>
              <a:t>praxis</a:t>
            </a:r>
            <a:r>
              <a:rPr lang="de-DE" b="1" baseline="0" dirty="0"/>
              <a:t>, hälfte </a:t>
            </a:r>
            <a:r>
              <a:rPr lang="de-DE" b="1" baseline="0" dirty="0" err="1"/>
              <a:t>outpatient</a:t>
            </a:r>
            <a:endParaRPr lang="de-DE" b="1" baseline="0" dirty="0"/>
          </a:p>
          <a:p>
            <a:pPr>
              <a:buFontTx/>
              <a:buChar char="-"/>
            </a:pPr>
            <a:r>
              <a:rPr lang="de-DE" b="1" baseline="0" dirty="0"/>
              <a:t>90% erwachsene, 70% KJP</a:t>
            </a:r>
            <a:endParaRPr lang="de-DE" b="1"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31</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a:t>vielfalt</a:t>
            </a:r>
            <a:endParaRPr lang="de-DE" b="1" dirty="0"/>
          </a:p>
          <a:p>
            <a:r>
              <a:rPr lang="de-DE" b="1" dirty="0"/>
              <a:t>Europa überrepräsentiert </a:t>
            </a:r>
            <a:r>
              <a:rPr lang="de-DE" dirty="0"/>
              <a:t>– v.a. Deutschland</a:t>
            </a:r>
          </a:p>
          <a:p>
            <a:r>
              <a:rPr lang="de-DE" b="1" dirty="0"/>
              <a:t>Südkorea</a:t>
            </a:r>
          </a:p>
          <a:p>
            <a:pPr>
              <a:buFontTx/>
              <a:buChar char="-"/>
            </a:pPr>
            <a:r>
              <a:rPr lang="de-DE" b="1" dirty="0"/>
              <a:t>Österreich</a:t>
            </a:r>
            <a:r>
              <a:rPr lang="de-DE" dirty="0"/>
              <a:t> später dazu</a:t>
            </a:r>
          </a:p>
          <a:p>
            <a:pPr>
              <a:buFontTx/>
              <a:buChar char="-"/>
            </a:pPr>
            <a:r>
              <a:rPr lang="de-DE" b="1" dirty="0"/>
              <a:t>Deutsch stelle</a:t>
            </a:r>
            <a:r>
              <a:rPr lang="de-DE" b="1" baseline="0" dirty="0"/>
              <a:t> ¼ der Arbeitsgruppe// USA mehr aber fast alle Chicago </a:t>
            </a:r>
            <a:r>
              <a:rPr lang="de-DE" baseline="0" dirty="0"/>
              <a:t>(</a:t>
            </a:r>
            <a:r>
              <a:rPr lang="de-DE" baseline="0" dirty="0" err="1"/>
              <a:t>Orlinsky</a:t>
            </a:r>
            <a:r>
              <a:rPr lang="de-DE" baseline="0" dirty="0"/>
              <a:t>)</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32</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Frage – wie kann man 390 </a:t>
            </a:r>
            <a:r>
              <a:rPr lang="de-DE" b="1" dirty="0" err="1"/>
              <a:t>items</a:t>
            </a:r>
            <a:r>
              <a:rPr lang="de-DE" b="1" dirty="0"/>
              <a:t> / Faktoren sinnvoll zusammen fassen – Muster Therapeutischer Arbeit FB AUSTEILEN</a:t>
            </a:r>
          </a:p>
          <a:p>
            <a:r>
              <a:rPr lang="de-DE" b="1" dirty="0"/>
              <a:t>Faktoren 2. Ordnung </a:t>
            </a:r>
            <a:r>
              <a:rPr lang="de-DE" dirty="0"/>
              <a:t>– alle Aspekte zusammenfasst und runterdampft</a:t>
            </a:r>
          </a:p>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Basic Skills </a:t>
            </a:r>
            <a:r>
              <a:rPr lang="de-DE" dirty="0"/>
              <a:t>– </a:t>
            </a:r>
            <a:r>
              <a:rPr lang="de-DE" dirty="0" err="1"/>
              <a:t>empatisch</a:t>
            </a:r>
            <a:r>
              <a:rPr lang="de-DE" dirty="0"/>
              <a:t>, authentisch, </a:t>
            </a:r>
            <a:r>
              <a:rPr lang="de-DE" dirty="0" err="1"/>
              <a:t>th</a:t>
            </a:r>
            <a:r>
              <a:rPr lang="de-DE" dirty="0"/>
              <a:t>. Allianz (nicht </a:t>
            </a:r>
            <a:r>
              <a:rPr lang="de-DE" dirty="0" err="1"/>
              <a:t>advanced</a:t>
            </a:r>
            <a:r>
              <a:rPr lang="de-DE" dirty="0"/>
              <a:t> </a:t>
            </a:r>
            <a:r>
              <a:rPr lang="de-DE" dirty="0" err="1"/>
              <a:t>skills</a:t>
            </a:r>
            <a:r>
              <a:rPr lang="de-DE" dirty="0"/>
              <a:t>: Übertragung/</a:t>
            </a:r>
            <a:r>
              <a:rPr lang="de-DE" dirty="0" err="1"/>
              <a:t>gegenübertragung</a:t>
            </a:r>
            <a:r>
              <a:rPr lang="de-DE" dirty="0"/>
              <a:t>) (negativer Zusammenhang Faktor II)</a:t>
            </a:r>
            <a:endParaRPr lang="de-DE" b="1" dirty="0"/>
          </a:p>
          <a:p>
            <a:r>
              <a:rPr lang="de-DE" b="1" dirty="0"/>
              <a:t>Flow </a:t>
            </a:r>
            <a:r>
              <a:rPr lang="de-DE" dirty="0"/>
              <a:t>– inspiriert, angeregt, herausgefordert</a:t>
            </a:r>
          </a:p>
          <a:p>
            <a:endParaRPr lang="de-DE" dirty="0"/>
          </a:p>
          <a:p>
            <a:r>
              <a:rPr lang="de-DE" b="1" dirty="0"/>
              <a:t>Unabhängig – d.h. beides gleichzeitig. Sowie zu unterschiedlichen </a:t>
            </a:r>
            <a:r>
              <a:rPr lang="de-DE" b="1" dirty="0" err="1"/>
              <a:t>Auprägungen</a:t>
            </a:r>
            <a:endParaRPr lang="de-DE" b="1" dirty="0"/>
          </a:p>
          <a:p>
            <a:r>
              <a:rPr lang="de-DE" b="1" dirty="0"/>
              <a:t>Allgemeine Struktur – Grundberuf/ Therapeutischer Orientierung / Karrierestatus/ Nationalität</a:t>
            </a:r>
          </a:p>
          <a:p>
            <a:endParaRPr lang="de-DE" dirty="0"/>
          </a:p>
          <a:p>
            <a:r>
              <a:rPr lang="de-DE" b="1" dirty="0"/>
              <a:t>Skala 0-15 </a:t>
            </a:r>
            <a:r>
              <a:rPr lang="de-DE" b="1" dirty="0" err="1"/>
              <a:t>Md</a:t>
            </a:r>
            <a:r>
              <a:rPr lang="de-DE" b="1" dirty="0"/>
              <a:t>(</a:t>
            </a:r>
            <a:r>
              <a:rPr lang="de-DE" b="1" dirty="0" err="1"/>
              <a:t>healing</a:t>
            </a:r>
            <a:r>
              <a:rPr lang="de-DE" b="1" dirty="0"/>
              <a:t>)=10,3 </a:t>
            </a:r>
            <a:r>
              <a:rPr lang="de-DE" b="1" dirty="0" err="1"/>
              <a:t>Md</a:t>
            </a:r>
            <a:r>
              <a:rPr lang="de-DE" b="1" dirty="0"/>
              <a:t>(stress)= </a:t>
            </a:r>
            <a:r>
              <a:rPr lang="de-DE" b="1" dirty="0" smtClean="0"/>
              <a:t>4</a:t>
            </a:r>
          </a:p>
          <a:p>
            <a:r>
              <a:rPr lang="de-DE" b="1" dirty="0" smtClean="0"/>
              <a:t>Negative </a:t>
            </a:r>
            <a:r>
              <a:rPr lang="de-DE" b="1" dirty="0" err="1" smtClean="0"/>
              <a:t>reaction</a:t>
            </a:r>
            <a:r>
              <a:rPr lang="de-DE" b="1" dirty="0" smtClean="0"/>
              <a:t> =</a:t>
            </a:r>
            <a:r>
              <a:rPr lang="de-DE" b="1" baseline="0" dirty="0" smtClean="0"/>
              <a:t> negative Gefühle über den Patienten</a:t>
            </a:r>
            <a:endParaRPr lang="de-DE" b="1"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33</a:t>
            </a:fld>
            <a:endParaRPr lang="de-DE"/>
          </a:p>
        </p:txBody>
      </p:sp>
    </p:spTree>
    <p:extLst>
      <p:ext uri="{BB962C8B-B14F-4D97-AF65-F5344CB8AC3E}">
        <p14:creationId xmlns:p14="http://schemas.microsoft.com/office/powerpoint/2010/main" val="2868087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i="1" dirty="0"/>
              <a:t>Aktuelle</a:t>
            </a:r>
            <a:r>
              <a:rPr lang="de-DE" baseline="0" dirty="0"/>
              <a:t> Entwicklung (</a:t>
            </a:r>
            <a:r>
              <a:rPr lang="de-DE" baseline="0" dirty="0" err="1"/>
              <a:t>recent</a:t>
            </a:r>
            <a:r>
              <a:rPr lang="de-DE" baseline="0" dirty="0"/>
              <a:t> </a:t>
            </a:r>
            <a:r>
              <a:rPr lang="de-DE" baseline="0" dirty="0" err="1"/>
              <a:t>therapeutic</a:t>
            </a:r>
            <a:r>
              <a:rPr lang="de-DE" baseline="0" dirty="0"/>
              <a:t> </a:t>
            </a:r>
            <a:r>
              <a:rPr lang="de-DE" baseline="0" dirty="0" err="1"/>
              <a:t>work</a:t>
            </a:r>
            <a:r>
              <a:rPr lang="de-DE" baseline="0" dirty="0"/>
              <a:t>)</a:t>
            </a:r>
          </a:p>
          <a:p>
            <a:r>
              <a:rPr lang="de-DE" b="1" baseline="0" dirty="0"/>
              <a:t>W: </a:t>
            </a:r>
            <a:r>
              <a:rPr lang="de-DE" baseline="0" dirty="0"/>
              <a:t>- </a:t>
            </a:r>
            <a:r>
              <a:rPr lang="de-DE" baseline="0" dirty="0" err="1"/>
              <a:t>skillful</a:t>
            </a:r>
            <a:endParaRPr lang="de-DE" baseline="0" dirty="0"/>
          </a:p>
          <a:p>
            <a:r>
              <a:rPr lang="de-DE" baseline="0" dirty="0"/>
              <a:t>-vertieftes </a:t>
            </a:r>
            <a:r>
              <a:rPr lang="de-DE" baseline="0" dirty="0" err="1"/>
              <a:t>verständnis</a:t>
            </a:r>
            <a:endParaRPr lang="de-DE" baseline="0" dirty="0"/>
          </a:p>
          <a:p>
            <a:r>
              <a:rPr lang="de-DE" baseline="0" dirty="0"/>
              <a:t>-eig. Beschränkungen überwinden</a:t>
            </a:r>
          </a:p>
          <a:p>
            <a:pPr defTabSz="911904">
              <a:defRPr/>
            </a:pPr>
            <a:r>
              <a:rPr lang="de-DE" baseline="0" dirty="0"/>
              <a:t>-Veränderung</a:t>
            </a:r>
            <a:endParaRPr lang="de-DE" dirty="0"/>
          </a:p>
          <a:p>
            <a:r>
              <a:rPr lang="de-DE" baseline="0" dirty="0"/>
              <a:t>-Verbesserung</a:t>
            </a:r>
          </a:p>
          <a:p>
            <a:r>
              <a:rPr lang="de-DE" baseline="0" dirty="0"/>
              <a:t>-Enthusiasmus</a:t>
            </a:r>
          </a:p>
          <a:p>
            <a:r>
              <a:rPr lang="de-DE" b="1" baseline="0" dirty="0"/>
              <a:t>D;</a:t>
            </a:r>
          </a:p>
          <a:p>
            <a:r>
              <a:rPr lang="de-DE" baseline="0" dirty="0"/>
              <a:t>-Routine</a:t>
            </a:r>
          </a:p>
          <a:p>
            <a:r>
              <a:rPr lang="de-DE" baseline="0" dirty="0"/>
              <a:t>-verlust von Empathie</a:t>
            </a:r>
          </a:p>
          <a:p>
            <a:r>
              <a:rPr lang="de-DE" baseline="0" dirty="0"/>
              <a:t>-desillusionierung</a:t>
            </a:r>
          </a:p>
          <a:p>
            <a:r>
              <a:rPr lang="de-DE" baseline="0" dirty="0"/>
              <a:t>-nachlassen von Fähigkeiten</a:t>
            </a:r>
          </a:p>
          <a:p>
            <a:endParaRPr lang="de-DE"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Wachstum (viel: 40-67%)</a:t>
            </a:r>
            <a:r>
              <a:rPr lang="de-DE" b="1" baseline="0" dirty="0"/>
              <a:t> // Schwund  Abnahme (5-19%)</a:t>
            </a:r>
          </a:p>
          <a:p>
            <a:endParaRPr lang="de-DE" baseline="0"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34</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Effective</a:t>
            </a:r>
            <a:r>
              <a:rPr lang="de-DE" dirty="0"/>
              <a:t>, </a:t>
            </a:r>
            <a:r>
              <a:rPr lang="de-DE" dirty="0" err="1"/>
              <a:t>Challenging</a:t>
            </a:r>
            <a:r>
              <a:rPr lang="de-DE" dirty="0"/>
              <a:t>, </a:t>
            </a:r>
            <a:r>
              <a:rPr lang="de-DE" dirty="0" err="1"/>
              <a:t>disengaged</a:t>
            </a:r>
            <a:r>
              <a:rPr lang="de-DE" dirty="0"/>
              <a:t>, </a:t>
            </a:r>
            <a:r>
              <a:rPr lang="de-DE" dirty="0" err="1"/>
              <a:t>distressing</a:t>
            </a:r>
            <a:endParaRPr lang="de-DE" dirty="0"/>
          </a:p>
          <a:p>
            <a:r>
              <a:rPr lang="de-DE" b="1" dirty="0"/>
              <a:t>Westliche Nationen -&gt; USA, D, Norwegen (andere Länder zu wenig) -&gt; Südkorea (abweichend)</a:t>
            </a:r>
          </a:p>
          <a:p>
            <a:endParaRPr lang="de-DE" dirty="0"/>
          </a:p>
          <a:p>
            <a:r>
              <a:rPr lang="de-DE" b="1" dirty="0"/>
              <a:t>?Welche Variablen</a:t>
            </a:r>
            <a:r>
              <a:rPr lang="de-DE" b="1" baseline="0" dirty="0"/>
              <a:t> machen Unterschiede aus? -&gt; FRAGE: was Einfluss (Profession, </a:t>
            </a:r>
            <a:r>
              <a:rPr lang="de-DE" b="1" baseline="0" dirty="0" err="1"/>
              <a:t>erfahrung</a:t>
            </a:r>
            <a:r>
              <a:rPr lang="de-DE" b="1" baseline="0" dirty="0"/>
              <a:t>, Geschlecht, Orientierung)</a:t>
            </a:r>
            <a:endParaRPr lang="de-DE" b="1" dirty="0"/>
          </a:p>
          <a:p>
            <a:endParaRPr lang="de-DE" dirty="0"/>
          </a:p>
          <a:p>
            <a:r>
              <a:rPr lang="de-DE" dirty="0" err="1"/>
              <a:t>Profesison</a:t>
            </a:r>
            <a:r>
              <a:rPr lang="de-DE" dirty="0"/>
              <a:t>: </a:t>
            </a:r>
            <a:r>
              <a:rPr lang="de-DE" b="1" dirty="0"/>
              <a:t>Medizin: </a:t>
            </a:r>
            <a:r>
              <a:rPr lang="de-DE" dirty="0"/>
              <a:t>35% </a:t>
            </a:r>
            <a:r>
              <a:rPr lang="de-DE" b="1" dirty="0" err="1"/>
              <a:t>Effective</a:t>
            </a:r>
            <a:r>
              <a:rPr lang="de-DE" dirty="0"/>
              <a:t>; 24% </a:t>
            </a:r>
            <a:r>
              <a:rPr lang="de-DE" b="1" dirty="0" err="1"/>
              <a:t>Disengaged</a:t>
            </a:r>
            <a:r>
              <a:rPr lang="de-DE" dirty="0"/>
              <a:t>. </a:t>
            </a:r>
            <a:r>
              <a:rPr lang="de-DE" b="1" dirty="0" err="1"/>
              <a:t>Distressing</a:t>
            </a:r>
            <a:r>
              <a:rPr lang="de-DE" dirty="0"/>
              <a:t>: 18% </a:t>
            </a:r>
            <a:r>
              <a:rPr lang="de-DE" b="1" dirty="0"/>
              <a:t>Psychologie: </a:t>
            </a:r>
            <a:r>
              <a:rPr lang="de-DE" dirty="0" err="1"/>
              <a:t>effective</a:t>
            </a:r>
            <a:r>
              <a:rPr lang="de-DE" dirty="0"/>
              <a:t>:</a:t>
            </a:r>
            <a:r>
              <a:rPr lang="de-DE" baseline="0" dirty="0"/>
              <a:t> 54% </a:t>
            </a:r>
            <a:r>
              <a:rPr lang="de-DE" baseline="0" dirty="0" err="1"/>
              <a:t>Disengaged</a:t>
            </a:r>
            <a:r>
              <a:rPr lang="de-DE" baseline="0" dirty="0"/>
              <a:t>: 15% </a:t>
            </a:r>
            <a:r>
              <a:rPr lang="de-DE" baseline="0" dirty="0" err="1"/>
              <a:t>distressing</a:t>
            </a:r>
            <a:r>
              <a:rPr lang="de-DE" baseline="0" dirty="0"/>
              <a:t>: 7%</a:t>
            </a:r>
          </a:p>
          <a:p>
            <a:r>
              <a:rPr lang="de-DE" b="1" dirty="0"/>
              <a:t>Experience:</a:t>
            </a:r>
            <a:r>
              <a:rPr lang="de-DE" dirty="0"/>
              <a:t> &lt;5J.: </a:t>
            </a:r>
            <a:r>
              <a:rPr lang="de-DE" b="1" dirty="0" err="1"/>
              <a:t>Effective</a:t>
            </a:r>
            <a:r>
              <a:rPr lang="de-DE" dirty="0"/>
              <a:t>:</a:t>
            </a:r>
            <a:r>
              <a:rPr lang="de-DE" baseline="0" dirty="0"/>
              <a:t> 40%  </a:t>
            </a:r>
            <a:r>
              <a:rPr lang="de-DE" baseline="0" dirty="0" err="1"/>
              <a:t>Disengaged</a:t>
            </a:r>
            <a:r>
              <a:rPr lang="de-DE" baseline="0" dirty="0"/>
              <a:t>: 21% </a:t>
            </a:r>
            <a:r>
              <a:rPr lang="de-DE" b="1" baseline="0" dirty="0" err="1"/>
              <a:t>Distressing</a:t>
            </a:r>
            <a:r>
              <a:rPr lang="de-DE" b="1" baseline="0" dirty="0"/>
              <a:t>:</a:t>
            </a:r>
            <a:r>
              <a:rPr lang="de-DE" baseline="0" dirty="0"/>
              <a:t> 16% &gt;15J. </a:t>
            </a:r>
            <a:r>
              <a:rPr lang="de-DE" baseline="0" dirty="0" err="1"/>
              <a:t>Effective</a:t>
            </a:r>
            <a:r>
              <a:rPr lang="de-DE" baseline="0" dirty="0"/>
              <a:t> 57% </a:t>
            </a:r>
            <a:r>
              <a:rPr lang="de-DE" baseline="0" dirty="0" err="1"/>
              <a:t>Disengaged</a:t>
            </a:r>
            <a:r>
              <a:rPr lang="de-DE" baseline="0" dirty="0"/>
              <a:t>: 14% Distressing:6%</a:t>
            </a:r>
          </a:p>
          <a:p>
            <a:r>
              <a:rPr lang="de-DE" b="1" baseline="0" dirty="0"/>
              <a:t>Interaktion:</a:t>
            </a:r>
            <a:r>
              <a:rPr lang="de-DE" baseline="0" dirty="0"/>
              <a:t> Effektiv wird bei beiden </a:t>
            </a:r>
            <a:r>
              <a:rPr lang="de-DE" baseline="0" dirty="0" err="1"/>
              <a:t>professionen</a:t>
            </a:r>
            <a:r>
              <a:rPr lang="de-DE" baseline="0" dirty="0"/>
              <a:t> mehr, </a:t>
            </a:r>
            <a:r>
              <a:rPr lang="de-DE" baseline="0" dirty="0" err="1"/>
              <a:t>distressing</a:t>
            </a:r>
            <a:r>
              <a:rPr lang="de-DE" baseline="0" dirty="0"/>
              <a:t> weniger </a:t>
            </a:r>
            <a:r>
              <a:rPr lang="de-DE" baseline="0" dirty="0" err="1"/>
              <a:t>Disengaged</a:t>
            </a:r>
            <a:r>
              <a:rPr lang="de-DE" baseline="0" dirty="0"/>
              <a:t> bleibt bei Medizin gleich, bei </a:t>
            </a:r>
            <a:r>
              <a:rPr lang="de-DE" baseline="0" dirty="0" err="1"/>
              <a:t>Psych</a:t>
            </a:r>
            <a:r>
              <a:rPr lang="de-DE" baseline="0" dirty="0"/>
              <a:t> nimmt ab</a:t>
            </a:r>
          </a:p>
          <a:p>
            <a:r>
              <a:rPr lang="de-DE" baseline="0" dirty="0"/>
              <a:t>Orientierung: </a:t>
            </a:r>
            <a:r>
              <a:rPr lang="de-DE" baseline="0" dirty="0" err="1"/>
              <a:t>Intergativ</a:t>
            </a:r>
            <a:r>
              <a:rPr lang="de-DE" baseline="0" dirty="0"/>
              <a:t>/CBT/PD. Effektiv: 65%/55%/</a:t>
            </a:r>
            <a:r>
              <a:rPr lang="de-DE" b="1" baseline="0" dirty="0"/>
              <a:t>43%. </a:t>
            </a:r>
            <a:r>
              <a:rPr lang="de-DE" baseline="0" dirty="0" err="1"/>
              <a:t>Challenging</a:t>
            </a:r>
            <a:r>
              <a:rPr lang="de-DE" baseline="0" dirty="0"/>
              <a:t>: 27%/17%/20%. </a:t>
            </a:r>
            <a:r>
              <a:rPr lang="de-DE" baseline="0" dirty="0" err="1"/>
              <a:t>Disengaged</a:t>
            </a:r>
            <a:r>
              <a:rPr lang="de-DE" baseline="0" dirty="0"/>
              <a:t>: 4%/17%/</a:t>
            </a:r>
            <a:r>
              <a:rPr lang="de-DE" b="1" baseline="0" dirty="0"/>
              <a:t>24%</a:t>
            </a:r>
            <a:r>
              <a:rPr lang="de-DE" baseline="0" dirty="0"/>
              <a:t>. </a:t>
            </a:r>
            <a:r>
              <a:rPr lang="de-DE" baseline="0" dirty="0" err="1"/>
              <a:t>Distressing</a:t>
            </a:r>
            <a:r>
              <a:rPr lang="de-DE" baseline="0" dirty="0"/>
              <a:t>: </a:t>
            </a:r>
            <a:r>
              <a:rPr lang="de-DE" b="1" baseline="0" dirty="0"/>
              <a:t>3%/</a:t>
            </a:r>
            <a:r>
              <a:rPr lang="de-DE" baseline="0" dirty="0"/>
              <a:t>11%/13%</a:t>
            </a:r>
          </a:p>
          <a:p>
            <a:r>
              <a:rPr lang="de-DE" baseline="0" dirty="0"/>
              <a:t>Eklektisch kleines n-&gt; experten? </a:t>
            </a:r>
            <a:r>
              <a:rPr lang="de-DE" b="1" baseline="0" dirty="0"/>
              <a:t>PD: mehr </a:t>
            </a:r>
            <a:r>
              <a:rPr lang="de-DE" b="1" baseline="0" dirty="0" err="1"/>
              <a:t>reflektion</a:t>
            </a:r>
            <a:r>
              <a:rPr lang="de-DE" b="1" baseline="0" dirty="0"/>
              <a:t> ihres Beziehungsverhaltens o. neutraler?</a:t>
            </a:r>
          </a:p>
          <a:p>
            <a:r>
              <a:rPr lang="de-DE" baseline="0" dirty="0" err="1"/>
              <a:t>Geschl</a:t>
            </a:r>
            <a:r>
              <a:rPr lang="de-DE" baseline="0" dirty="0"/>
              <a:t>: Frauen: </a:t>
            </a:r>
            <a:r>
              <a:rPr lang="de-DE" baseline="0" dirty="0" err="1"/>
              <a:t>Effective</a:t>
            </a:r>
            <a:r>
              <a:rPr lang="de-DE" baseline="0" dirty="0"/>
              <a:t>: 53% </a:t>
            </a:r>
            <a:r>
              <a:rPr lang="de-DE" baseline="0" dirty="0" err="1"/>
              <a:t>Distressing</a:t>
            </a:r>
            <a:r>
              <a:rPr lang="de-DE" baseline="0" dirty="0"/>
              <a:t>: 8% Männer: </a:t>
            </a:r>
            <a:r>
              <a:rPr lang="de-DE" baseline="0" dirty="0" err="1"/>
              <a:t>effective</a:t>
            </a:r>
            <a:r>
              <a:rPr lang="de-DE" baseline="0" dirty="0"/>
              <a:t> 44% </a:t>
            </a:r>
            <a:r>
              <a:rPr lang="de-DE" baseline="0" dirty="0" err="1"/>
              <a:t>Distressing</a:t>
            </a:r>
            <a:r>
              <a:rPr lang="de-DE" baseline="0" dirty="0"/>
              <a:t>: 13% (</a:t>
            </a:r>
            <a:r>
              <a:rPr lang="de-DE" baseline="0" dirty="0" err="1"/>
              <a:t>aber:konfundiert</a:t>
            </a:r>
            <a:r>
              <a:rPr lang="de-DE" baseline="0" dirty="0"/>
              <a:t> Profession)</a:t>
            </a:r>
          </a:p>
          <a:p>
            <a:endParaRPr lang="de-DE" baseline="0"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35</a:t>
            </a:fld>
            <a:endParaRPr lang="de-DE"/>
          </a:p>
        </p:txBody>
      </p:sp>
    </p:spTree>
    <p:extLst>
      <p:ext uri="{BB962C8B-B14F-4D97-AF65-F5344CB8AC3E}">
        <p14:creationId xmlns:p14="http://schemas.microsoft.com/office/powerpoint/2010/main" val="3100302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Weniger effektiv, mehr aufreibend</a:t>
            </a:r>
          </a:p>
          <a:p>
            <a:r>
              <a:rPr lang="de-DE" b="1" dirty="0"/>
              <a:t>Höher </a:t>
            </a:r>
            <a:r>
              <a:rPr lang="de-DE" b="1" dirty="0" err="1"/>
              <a:t>Stressful</a:t>
            </a:r>
            <a:r>
              <a:rPr lang="de-DE" b="1" dirty="0"/>
              <a:t> </a:t>
            </a:r>
            <a:r>
              <a:rPr lang="de-DE" b="1" dirty="0" err="1"/>
              <a:t>involvement</a:t>
            </a:r>
            <a:r>
              <a:rPr lang="de-DE" b="1" dirty="0"/>
              <a:t>, niedriger </a:t>
            </a:r>
            <a:r>
              <a:rPr lang="de-DE" b="1" dirty="0" err="1"/>
              <a:t>healing</a:t>
            </a:r>
            <a:r>
              <a:rPr lang="de-DE" b="1" dirty="0"/>
              <a:t> </a:t>
            </a:r>
            <a:r>
              <a:rPr lang="de-DE" b="1" dirty="0" err="1"/>
              <a:t>involvement</a:t>
            </a:r>
            <a:r>
              <a:rPr lang="de-DE" b="1" dirty="0"/>
              <a:t>.</a:t>
            </a:r>
          </a:p>
          <a:p>
            <a:r>
              <a:rPr lang="de-DE" dirty="0"/>
              <a:t>-&gt; D (Selbstkritischer?); spezifische Antworttendenzen (</a:t>
            </a:r>
            <a:r>
              <a:rPr lang="de-DE" dirty="0" err="1"/>
              <a:t>tendenz</a:t>
            </a:r>
            <a:r>
              <a:rPr lang="de-DE" dirty="0"/>
              <a:t> zur Mitte, extremere Ausprägungen) USA mehr </a:t>
            </a:r>
            <a:r>
              <a:rPr lang="de-DE" dirty="0" err="1"/>
              <a:t>flow</a:t>
            </a:r>
            <a:r>
              <a:rPr lang="de-DE" dirty="0"/>
              <a:t>? ,etc.</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36</a:t>
            </a:fld>
            <a:endParaRPr lang="de-DE"/>
          </a:p>
        </p:txBody>
      </p:sp>
    </p:spTree>
    <p:extLst>
      <p:ext uri="{BB962C8B-B14F-4D97-AF65-F5344CB8AC3E}">
        <p14:creationId xmlns:p14="http://schemas.microsoft.com/office/powerpoint/2010/main" val="3632220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r>
              <a:rPr lang="de-DE" b="1" dirty="0"/>
              <a:t>Unterstichprobe der selben Studie</a:t>
            </a:r>
          </a:p>
          <a:p>
            <a:r>
              <a:rPr lang="de-DE" b="1" dirty="0"/>
              <a:t>-veränderungsscore</a:t>
            </a:r>
            <a:endParaRPr lang="de-DE" dirty="0"/>
          </a:p>
          <a:p>
            <a:r>
              <a:rPr lang="de-DE" dirty="0"/>
              <a:t>-Norwegische naturalistische</a:t>
            </a:r>
            <a:r>
              <a:rPr lang="de-DE" baseline="0" dirty="0"/>
              <a:t> Versorgungsstudie</a:t>
            </a:r>
          </a:p>
          <a:p>
            <a:r>
              <a:rPr lang="de-DE" baseline="0" dirty="0"/>
              <a:t>-16 PT </a:t>
            </a:r>
            <a:r>
              <a:rPr lang="de-DE" baseline="0" dirty="0" err="1"/>
              <a:t>ambulanzen</a:t>
            </a:r>
            <a:r>
              <a:rPr lang="de-DE" baseline="0" dirty="0"/>
              <a:t> (N=370 Patienten)</a:t>
            </a:r>
          </a:p>
          <a:p>
            <a:r>
              <a:rPr lang="de-DE" baseline="0" dirty="0"/>
              <a:t>-TAU (</a:t>
            </a:r>
            <a:r>
              <a:rPr lang="de-DE" baseline="0" dirty="0" err="1"/>
              <a:t>Ekletisch</a:t>
            </a:r>
            <a:r>
              <a:rPr lang="de-DE" baseline="0" dirty="0"/>
              <a:t> + PD); 80% Psychodynamisch</a:t>
            </a:r>
          </a:p>
          <a:p>
            <a:r>
              <a:rPr lang="de-DE" baseline="0" dirty="0"/>
              <a:t>-M=52 </a:t>
            </a:r>
            <a:r>
              <a:rPr lang="de-DE" baseline="0" dirty="0" err="1"/>
              <a:t>sessions</a:t>
            </a:r>
            <a:endParaRPr lang="de-DE" baseline="0" dirty="0"/>
          </a:p>
          <a:p>
            <a:r>
              <a:rPr lang="de-DE" baseline="0" dirty="0"/>
              <a:t>-48% Personality </a:t>
            </a:r>
            <a:r>
              <a:rPr lang="de-DE" baseline="0" dirty="0" err="1"/>
              <a:t>Disorder</a:t>
            </a:r>
            <a:r>
              <a:rPr lang="de-DE" baseline="0" dirty="0"/>
              <a:t> (</a:t>
            </a:r>
            <a:r>
              <a:rPr lang="de-DE" baseline="0" dirty="0" err="1"/>
              <a:t>k.A</a:t>
            </a:r>
            <a:r>
              <a:rPr lang="de-DE" baseline="0" dirty="0"/>
              <a:t>: welche) ; 67% Angststörungen; 55% Affektiv</a:t>
            </a:r>
          </a:p>
          <a:p>
            <a:r>
              <a:rPr lang="de-DE" baseline="0" dirty="0"/>
              <a:t>-hier Subsample: N=255 (IIP, Global </a:t>
            </a:r>
            <a:r>
              <a:rPr lang="de-DE" baseline="0" dirty="0" err="1"/>
              <a:t>severity</a:t>
            </a:r>
            <a:r>
              <a:rPr lang="de-DE" baseline="0" dirty="0"/>
              <a:t> </a:t>
            </a:r>
            <a:r>
              <a:rPr lang="de-DE" baseline="0" dirty="0" err="1"/>
              <a:t>index</a:t>
            </a:r>
            <a:r>
              <a:rPr lang="de-DE" baseline="0" dirty="0"/>
              <a:t>) – 3 Messzeitpunkte</a:t>
            </a: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37</a:t>
            </a:fld>
            <a:endParaRPr lang="de-DE"/>
          </a:p>
        </p:txBody>
      </p:sp>
    </p:spTree>
    <p:extLst>
      <p:ext uri="{BB962C8B-B14F-4D97-AF65-F5344CB8AC3E}">
        <p14:creationId xmlns:p14="http://schemas.microsoft.com/office/powerpoint/2010/main" val="2445341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Mehr </a:t>
            </a:r>
            <a:r>
              <a:rPr lang="de-DE" dirty="0" err="1"/>
              <a:t>posititve</a:t>
            </a:r>
            <a:r>
              <a:rPr lang="de-DE" dirty="0"/>
              <a:t> als negative Aspekte der Arbeit</a:t>
            </a:r>
          </a:p>
          <a:p>
            <a:pPr marL="171450" indent="-171450">
              <a:buFontTx/>
              <a:buChar char="-"/>
            </a:pPr>
            <a:r>
              <a:rPr lang="de-DE" dirty="0"/>
              <a:t>Konstruktiv (Problemlösen, Rat einholen, reflexive </a:t>
            </a:r>
            <a:r>
              <a:rPr lang="de-DE" dirty="0" err="1"/>
              <a:t>kontrolle</a:t>
            </a:r>
            <a:r>
              <a:rPr lang="de-DE" dirty="0"/>
              <a:t>)</a:t>
            </a:r>
          </a:p>
          <a:p>
            <a:pPr marL="171450" indent="-171450">
              <a:buFontTx/>
              <a:buChar char="-"/>
            </a:pPr>
            <a:r>
              <a:rPr lang="de-DE" dirty="0"/>
              <a:t>Nicht-konstruktiv (Beziehungsvermeidung)</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38</a:t>
            </a:fld>
            <a:endParaRPr lang="de-DE"/>
          </a:p>
        </p:txBody>
      </p:sp>
    </p:spTree>
    <p:extLst>
      <p:ext uri="{BB962C8B-B14F-4D97-AF65-F5344CB8AC3E}">
        <p14:creationId xmlns:p14="http://schemas.microsoft.com/office/powerpoint/2010/main" val="294082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ganze Sample verbesserte sich mit d=0.98,</a:t>
            </a:r>
            <a:r>
              <a:rPr lang="de-DE" baseline="0" dirty="0"/>
              <a:t> aber starke Varianz von d=-2,35 bis d=4,32</a:t>
            </a:r>
          </a:p>
          <a:p>
            <a:r>
              <a:rPr lang="de-DE" baseline="0" dirty="0"/>
              <a:t>Gemittelte Ergebnisse der Therapeuten variierten zwischen d=2,03 und d=-0,58</a:t>
            </a:r>
          </a:p>
          <a:p>
            <a:r>
              <a:rPr lang="de-DE" baseline="0" dirty="0"/>
              <a:t>Die High-Performer (besten 10%) waren im </a:t>
            </a:r>
            <a:r>
              <a:rPr lang="de-DE" baseline="0" dirty="0" err="1"/>
              <a:t>Outcome</a:t>
            </a:r>
            <a:r>
              <a:rPr lang="de-DE" baseline="0" dirty="0"/>
              <a:t> dreimal so gut wie die </a:t>
            </a:r>
            <a:r>
              <a:rPr lang="de-DE" baseline="0" dirty="0" err="1"/>
              <a:t>Underperformer</a:t>
            </a:r>
            <a:r>
              <a:rPr lang="de-DE" baseline="0" dirty="0"/>
              <a:t> (schlechtesten 10%)</a:t>
            </a:r>
          </a:p>
          <a:p>
            <a:r>
              <a:rPr lang="de-DE" baseline="0" dirty="0"/>
              <a:t>Die Unterschiede zeigten sich besonders in den „längeren“ Therapien (&gt;16 Sitzungen), bei den Low Performern zeigte sich eine Stagnation</a:t>
            </a:r>
            <a:endParaRPr lang="de-DE" dirty="0"/>
          </a:p>
        </p:txBody>
      </p:sp>
      <p:sp>
        <p:nvSpPr>
          <p:cNvPr id="4" name="Foliennummernplatzhalter 3"/>
          <p:cNvSpPr>
            <a:spLocks noGrp="1"/>
          </p:cNvSpPr>
          <p:nvPr>
            <p:ph type="sldNum" sz="quarter" idx="10"/>
          </p:nvPr>
        </p:nvSpPr>
        <p:spPr/>
        <p:txBody>
          <a:bodyPr/>
          <a:lstStyle/>
          <a:p>
            <a:fld id="{8ED8E33F-BB33-4010-A8B0-FFE5658ADAA2}" type="slidenum">
              <a:rPr lang="en-US" smtClean="0"/>
              <a:t>6</a:t>
            </a:fld>
            <a:endParaRPr lang="en-US"/>
          </a:p>
        </p:txBody>
      </p:sp>
    </p:spTree>
    <p:extLst>
      <p:ext uri="{BB962C8B-B14F-4D97-AF65-F5344CB8AC3E}">
        <p14:creationId xmlns:p14="http://schemas.microsoft.com/office/powerpoint/2010/main" val="3158086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Healing</a:t>
            </a:r>
            <a:r>
              <a:rPr lang="de-DE" dirty="0"/>
              <a:t>: Beziehung, Flow, </a:t>
            </a:r>
            <a:r>
              <a:rPr lang="de-DE" dirty="0" err="1"/>
              <a:t>Constructive</a:t>
            </a:r>
            <a:endParaRPr lang="de-DE" dirty="0"/>
          </a:p>
          <a:p>
            <a:r>
              <a:rPr lang="de-DE" dirty="0"/>
              <a:t>Stress: </a:t>
            </a:r>
            <a:r>
              <a:rPr lang="de-DE" dirty="0" err="1"/>
              <a:t>Schwieriegkeiten</a:t>
            </a:r>
            <a:r>
              <a:rPr lang="de-DE" dirty="0"/>
              <a:t>, </a:t>
            </a:r>
            <a:r>
              <a:rPr lang="de-DE" dirty="0" err="1"/>
              <a:t>langeweile</a:t>
            </a:r>
            <a:r>
              <a:rPr lang="de-DE" dirty="0"/>
              <a:t>, Angst </a:t>
            </a:r>
            <a:r>
              <a:rPr lang="de-DE" dirty="0" err="1"/>
              <a:t>vermeidung</a:t>
            </a: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39</a:t>
            </a:fld>
            <a:endParaRPr lang="de-DE"/>
          </a:p>
        </p:txBody>
      </p:sp>
    </p:spTree>
    <p:extLst>
      <p:ext uri="{BB962C8B-B14F-4D97-AF65-F5344CB8AC3E}">
        <p14:creationId xmlns:p14="http://schemas.microsoft.com/office/powerpoint/2010/main" val="3329622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Intergrates </a:t>
            </a:r>
            <a:r>
              <a:rPr lang="de-DE" dirty="0" err="1"/>
              <a:t>these</a:t>
            </a:r>
            <a:r>
              <a:rPr lang="de-DE" dirty="0"/>
              <a:t> </a:t>
            </a:r>
            <a:r>
              <a:rPr lang="de-DE" dirty="0" err="1"/>
              <a:t>two</a:t>
            </a:r>
            <a:r>
              <a:rPr lang="de-DE" dirty="0"/>
              <a:t> </a:t>
            </a:r>
            <a:r>
              <a:rPr lang="de-DE" dirty="0" err="1"/>
              <a:t>ascpects</a:t>
            </a:r>
            <a:endParaRPr lang="de-DE" dirty="0"/>
          </a:p>
          <a:p>
            <a:r>
              <a:rPr lang="de-DE" dirty="0"/>
              <a:t>4 </a:t>
            </a:r>
            <a:r>
              <a:rPr lang="de-DE" dirty="0" err="1"/>
              <a:t>distinct</a:t>
            </a:r>
            <a:r>
              <a:rPr lang="de-DE" dirty="0"/>
              <a:t> </a:t>
            </a:r>
            <a:r>
              <a:rPr lang="de-DE" dirty="0" err="1"/>
              <a:t>skills</a:t>
            </a:r>
            <a:r>
              <a:rPr lang="de-DE" dirty="0"/>
              <a:t> – </a:t>
            </a:r>
            <a:r>
              <a:rPr lang="de-DE" dirty="0" err="1"/>
              <a:t>interrelated</a:t>
            </a:r>
            <a:r>
              <a:rPr lang="de-DE" dirty="0"/>
              <a:t>. (2 </a:t>
            </a:r>
            <a:r>
              <a:rPr lang="de-DE" dirty="0" err="1"/>
              <a:t>of</a:t>
            </a:r>
            <a:r>
              <a:rPr lang="de-DE" dirty="0"/>
              <a:t> </a:t>
            </a:r>
            <a:r>
              <a:rPr lang="de-DE" dirty="0" err="1"/>
              <a:t>those</a:t>
            </a:r>
            <a:r>
              <a:rPr lang="de-DE" dirty="0"/>
              <a:t>)</a:t>
            </a:r>
          </a:p>
          <a:p>
            <a:endParaRPr lang="de-DE" dirty="0"/>
          </a:p>
          <a:p>
            <a:r>
              <a:rPr lang="de-DE" dirty="0" err="1"/>
              <a:t>Rectent</a:t>
            </a:r>
            <a:r>
              <a:rPr lang="de-DE" dirty="0"/>
              <a:t> </a:t>
            </a:r>
            <a:r>
              <a:rPr lang="de-DE" dirty="0" err="1"/>
              <a:t>adaptation</a:t>
            </a:r>
            <a:r>
              <a:rPr lang="de-DE" dirty="0"/>
              <a:t> </a:t>
            </a:r>
            <a:r>
              <a:rPr lang="de-DE" dirty="0" err="1"/>
              <a:t>anderson</a:t>
            </a:r>
            <a:r>
              <a:rPr lang="de-DE" dirty="0"/>
              <a:t>, </a:t>
            </a:r>
            <a:r>
              <a:rPr lang="de-DE" dirty="0" err="1"/>
              <a:t>lunnen</a:t>
            </a:r>
            <a:r>
              <a:rPr lang="de-DE" dirty="0"/>
              <a:t> &amp; </a:t>
            </a:r>
            <a:r>
              <a:rPr lang="de-DE" dirty="0" err="1"/>
              <a:t>ogles</a:t>
            </a:r>
            <a:r>
              <a:rPr lang="de-DE" dirty="0"/>
              <a:t> </a:t>
            </a:r>
            <a:r>
              <a:rPr lang="de-DE" dirty="0" err="1"/>
              <a:t>contextual</a:t>
            </a:r>
            <a:r>
              <a:rPr lang="de-DE" dirty="0"/>
              <a:t> </a:t>
            </a:r>
            <a:r>
              <a:rPr lang="de-DE" dirty="0" err="1"/>
              <a:t>model</a:t>
            </a:r>
            <a:r>
              <a:rPr lang="de-DE" dirty="0"/>
              <a:t> </a:t>
            </a:r>
            <a:r>
              <a:rPr lang="de-DE" dirty="0" err="1"/>
              <a:t>to</a:t>
            </a:r>
            <a:r>
              <a:rPr lang="de-DE" dirty="0"/>
              <a:t> </a:t>
            </a:r>
            <a:r>
              <a:rPr lang="de-DE" dirty="0" err="1"/>
              <a:t>skills</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40</a:t>
            </a:fld>
            <a:endParaRPr lang="de-DE"/>
          </a:p>
        </p:txBody>
      </p:sp>
    </p:spTree>
    <p:extLst>
      <p:ext uri="{BB962C8B-B14F-4D97-AF65-F5344CB8AC3E}">
        <p14:creationId xmlns:p14="http://schemas.microsoft.com/office/powerpoint/2010/main" val="3399132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Hans </a:t>
            </a:r>
            <a:r>
              <a:rPr lang="de-DE" dirty="0" err="1"/>
              <a:t>Strupp</a:t>
            </a:r>
            <a:r>
              <a:rPr lang="de-DE" dirty="0"/>
              <a:t>:</a:t>
            </a:r>
          </a:p>
          <a:p>
            <a:pPr marL="170982" indent="-170982">
              <a:buFontTx/>
              <a:buChar char="-"/>
            </a:pPr>
            <a:r>
              <a:rPr lang="de-DE" baseline="0" dirty="0"/>
              <a:t>50er </a:t>
            </a:r>
            <a:r>
              <a:rPr lang="de-DE" b="1" baseline="0" dirty="0"/>
              <a:t>Therapeuteneffekte </a:t>
            </a:r>
            <a:r>
              <a:rPr lang="de-DE" baseline="0" dirty="0"/>
              <a:t>(Therapeutenverhalten -&gt; zu Therapeutenvariablen (Erfahrung, Orientierung, etc.)</a:t>
            </a:r>
          </a:p>
          <a:p>
            <a:pPr marL="170982" indent="-170982">
              <a:buFontTx/>
              <a:buChar char="-"/>
            </a:pPr>
            <a:r>
              <a:rPr lang="de-DE" baseline="0" dirty="0"/>
              <a:t>70er </a:t>
            </a:r>
            <a:r>
              <a:rPr lang="de-DE" b="1" baseline="0" dirty="0"/>
              <a:t>Spezifische als auch allgemeine Wirkfaktoren erforschen</a:t>
            </a:r>
          </a:p>
          <a:p>
            <a:pPr marL="626934" lvl="1" indent="-170982">
              <a:buFontTx/>
              <a:buChar char="-"/>
            </a:pPr>
            <a:r>
              <a:rPr lang="de-DE" baseline="0" dirty="0"/>
              <a:t>Hypothese: </a:t>
            </a:r>
            <a:r>
              <a:rPr lang="de-DE" b="1" baseline="0" dirty="0" err="1"/>
              <a:t>Spezifisch+allg</a:t>
            </a:r>
            <a:r>
              <a:rPr lang="de-DE" b="1" baseline="0" dirty="0"/>
              <a:t>.: Professionelle </a:t>
            </a:r>
            <a:r>
              <a:rPr lang="de-DE" b="1" baseline="0" dirty="0" err="1"/>
              <a:t>Th</a:t>
            </a:r>
            <a:r>
              <a:rPr lang="de-DE" b="1" baseline="0" dirty="0"/>
              <a:t>. Bessere Therapie als Laienhelfer</a:t>
            </a:r>
          </a:p>
          <a:p>
            <a:pPr marL="626934" lvl="1" indent="-170982">
              <a:buFontTx/>
              <a:buChar char="-"/>
            </a:pPr>
            <a:r>
              <a:rPr lang="de-DE" b="1" baseline="0" dirty="0"/>
              <a:t>Trainierte Psychodynamische Therapeuten &amp; </a:t>
            </a:r>
            <a:r>
              <a:rPr lang="de-DE" b="1" baseline="0" dirty="0" err="1"/>
              <a:t>experiantial</a:t>
            </a:r>
            <a:r>
              <a:rPr lang="de-DE" b="1" baseline="0" dirty="0"/>
              <a:t>) vs. Dozenten (wärme und Empathie)</a:t>
            </a:r>
          </a:p>
          <a:p>
            <a:pPr marL="626934" lvl="1" indent="-170982">
              <a:buFontTx/>
              <a:buChar char="-"/>
            </a:pPr>
            <a:r>
              <a:rPr lang="de-DE" b="1" baseline="0" dirty="0"/>
              <a:t>Hauptergebnisse: kein sign. Unterschied zwischen beiden Gruppen (&amp; beide besser als KG)</a:t>
            </a:r>
          </a:p>
          <a:p>
            <a:pPr marL="170982" indent="-170982">
              <a:buFontTx/>
              <a:buChar char="-"/>
            </a:pPr>
            <a:r>
              <a:rPr lang="de-DE" baseline="0" dirty="0"/>
              <a:t>Nebenfragestellung:</a:t>
            </a:r>
          </a:p>
          <a:p>
            <a:pPr marL="626934" lvl="1" indent="-170982">
              <a:buFontTx/>
              <a:buChar char="-"/>
            </a:pPr>
            <a:r>
              <a:rPr lang="de-DE" b="1" baseline="0" dirty="0"/>
              <a:t>Gute und schlechte </a:t>
            </a:r>
            <a:r>
              <a:rPr lang="de-DE" b="1" baseline="0" dirty="0" err="1"/>
              <a:t>outcomes</a:t>
            </a:r>
            <a:r>
              <a:rPr lang="de-DE" b="1" baseline="0" dirty="0"/>
              <a:t> derselben Therapeuten verglichen</a:t>
            </a:r>
          </a:p>
          <a:p>
            <a:pPr marL="626934" lvl="1" indent="-170982">
              <a:buFontTx/>
              <a:buChar char="-"/>
            </a:pPr>
            <a:r>
              <a:rPr lang="de-DE" b="1" baseline="0" dirty="0"/>
              <a:t>Interpersonelle: verdeckte Anschuldigungen, </a:t>
            </a:r>
            <a:r>
              <a:rPr lang="de-DE" b="1" baseline="0" dirty="0" err="1"/>
              <a:t>supportive</a:t>
            </a:r>
            <a:r>
              <a:rPr lang="de-DE" b="1" baseline="0" dirty="0"/>
              <a:t> Aussagen (gleichzeitig Kritik)</a:t>
            </a:r>
          </a:p>
          <a:p>
            <a:pPr marL="1082887" lvl="2" indent="-170982">
              <a:buFontTx/>
              <a:buChar char="-"/>
            </a:pPr>
            <a:r>
              <a:rPr lang="de-DE" b="1" baseline="0" dirty="0"/>
              <a:t>Von Therapeuten nicht entdeckt</a:t>
            </a:r>
          </a:p>
          <a:p>
            <a:pPr marL="1082887" lvl="2" indent="-170982">
              <a:buFontTx/>
              <a:buChar char="-"/>
            </a:pPr>
            <a:r>
              <a:rPr lang="de-DE" b="1" baseline="0" dirty="0"/>
              <a:t>„Selbst erfahrene Therapeuten empfänglich für negative Übertragungsprozesse“ –&gt; Negative Komplementarität, </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41</a:t>
            </a:fld>
            <a:endParaRPr lang="de-DE"/>
          </a:p>
        </p:txBody>
      </p:sp>
    </p:spTree>
    <p:extLst>
      <p:ext uri="{BB962C8B-B14F-4D97-AF65-F5344CB8AC3E}">
        <p14:creationId xmlns:p14="http://schemas.microsoft.com/office/powerpoint/2010/main" val="2588604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0982" indent="-170982">
              <a:buFontTx/>
              <a:buChar char="-"/>
            </a:pPr>
            <a:r>
              <a:rPr lang="de-DE" b="1" baseline="0" dirty="0"/>
              <a:t>Training um negative interpersonelle Prozesse zu unterbrechen</a:t>
            </a:r>
          </a:p>
          <a:p>
            <a:pPr marL="626934" lvl="1" indent="-170982">
              <a:buFontTx/>
              <a:buChar char="-"/>
            </a:pPr>
            <a:r>
              <a:rPr lang="de-DE" b="1" baseline="0" dirty="0"/>
              <a:t>Sensitivität für Übertragungsprozesse, Deutung Übertragung / </a:t>
            </a:r>
            <a:r>
              <a:rPr lang="de-DE" b="1" baseline="0" dirty="0" err="1"/>
              <a:t>gegenübertragung</a:t>
            </a:r>
            <a:endParaRPr lang="de-DE" b="1" baseline="0" dirty="0"/>
          </a:p>
          <a:p>
            <a:pPr marL="170982" indent="-170982">
              <a:buFontTx/>
              <a:buChar char="-"/>
            </a:pPr>
            <a:r>
              <a:rPr lang="de-DE" baseline="0" dirty="0"/>
              <a:t>16 Therapeuten (</a:t>
            </a:r>
            <a:r>
              <a:rPr lang="de-DE" b="1" baseline="0" dirty="0"/>
              <a:t>2-14 Jahren Erfahrung; von </a:t>
            </a:r>
            <a:r>
              <a:rPr lang="de-DE" b="1" baseline="0" dirty="0" err="1"/>
              <a:t>Supervisoren</a:t>
            </a:r>
            <a:r>
              <a:rPr lang="de-DE" b="1" baseline="0" dirty="0"/>
              <a:t> vorgeschlagen/Dozenten</a:t>
            </a:r>
            <a:r>
              <a:rPr lang="de-DE" baseline="0" dirty="0"/>
              <a:t>), klinische </a:t>
            </a:r>
            <a:r>
              <a:rPr lang="de-DE" baseline="0" dirty="0" err="1"/>
              <a:t>Psych</a:t>
            </a:r>
            <a:r>
              <a:rPr lang="de-DE" baseline="0" dirty="0"/>
              <a:t>/Psychiater 50/50</a:t>
            </a:r>
          </a:p>
          <a:p>
            <a:pPr marL="170982" indent="-170982">
              <a:buFontTx/>
              <a:buChar char="-"/>
            </a:pPr>
            <a:r>
              <a:rPr lang="de-DE" b="1" baseline="0" dirty="0"/>
              <a:t>Training:</a:t>
            </a:r>
          </a:p>
          <a:p>
            <a:pPr marL="626934" lvl="1" indent="-170982">
              <a:buFontTx/>
              <a:buChar char="-"/>
            </a:pPr>
            <a:r>
              <a:rPr lang="de-DE" baseline="0" dirty="0"/>
              <a:t>1Jahr</a:t>
            </a:r>
          </a:p>
          <a:p>
            <a:pPr marL="626934" lvl="1" indent="-170982">
              <a:buFontTx/>
              <a:buChar char="-"/>
            </a:pPr>
            <a:r>
              <a:rPr lang="de-DE" baseline="0" dirty="0"/>
              <a:t>100h</a:t>
            </a:r>
          </a:p>
          <a:p>
            <a:pPr marL="626934" lvl="1" indent="-170982">
              <a:buFontTx/>
              <a:buChar char="-"/>
            </a:pPr>
            <a:r>
              <a:rPr lang="de-DE" b="1" baseline="0" dirty="0" err="1"/>
              <a:t>Wöchentl</a:t>
            </a:r>
            <a:r>
              <a:rPr lang="de-DE" b="1" baseline="0" dirty="0"/>
              <a:t>. Seminar + Supervision (Audiotapes) + Manual lesen (Multikomponenten („vs. </a:t>
            </a:r>
            <a:r>
              <a:rPr lang="de-DE" b="1" baseline="0" dirty="0" err="1"/>
              <a:t>bild</a:t>
            </a:r>
            <a:r>
              <a:rPr lang="de-DE" b="1" baseline="0" dirty="0"/>
              <a:t> von außen – 80er Jahre </a:t>
            </a:r>
            <a:r>
              <a:rPr lang="de-DE" b="1" baseline="0" dirty="0" err="1"/>
              <a:t>Manualhype</a:t>
            </a:r>
            <a:r>
              <a:rPr lang="de-DE" b="1" baseline="0" dirty="0"/>
              <a:t>“)</a:t>
            </a:r>
          </a:p>
          <a:p>
            <a:pPr marL="170982" indent="-170982">
              <a:buFontTx/>
              <a:buChar char="-"/>
            </a:pPr>
            <a:r>
              <a:rPr lang="de-DE" baseline="0" dirty="0"/>
              <a:t>84 Patienten</a:t>
            </a:r>
          </a:p>
          <a:p>
            <a:pPr marL="455952" lvl="1" indent="0">
              <a:buFontTx/>
              <a:buNone/>
            </a:pPr>
            <a:endParaRPr lang="de-DE" baseline="0" dirty="0"/>
          </a:p>
          <a:p>
            <a:pPr marL="170982" indent="-170982">
              <a:buFontTx/>
              <a:buChar char="-"/>
            </a:pPr>
            <a:endParaRPr lang="de-DE" baseline="0"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42</a:t>
            </a:fld>
            <a:endParaRPr lang="de-DE"/>
          </a:p>
        </p:txBody>
      </p:sp>
    </p:spTree>
    <p:extLst>
      <p:ext uri="{BB962C8B-B14F-4D97-AF65-F5344CB8AC3E}">
        <p14:creationId xmlns:p14="http://schemas.microsoft.com/office/powerpoint/2010/main" val="2588604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Adhärenz:</a:t>
            </a:r>
          </a:p>
          <a:p>
            <a:r>
              <a:rPr lang="de-DE" baseline="0" dirty="0"/>
              <a:t>Vanderbilt </a:t>
            </a:r>
            <a:r>
              <a:rPr lang="de-DE" baseline="0" dirty="0" err="1"/>
              <a:t>Therapeutic</a:t>
            </a:r>
            <a:r>
              <a:rPr lang="de-DE" baseline="0" dirty="0"/>
              <a:t> </a:t>
            </a:r>
            <a:r>
              <a:rPr lang="de-DE" baseline="0" dirty="0" err="1"/>
              <a:t>Strategies</a:t>
            </a:r>
            <a:r>
              <a:rPr lang="de-DE" baseline="0" dirty="0"/>
              <a:t> </a:t>
            </a:r>
            <a:r>
              <a:rPr lang="de-DE" baseline="0" dirty="0" err="1"/>
              <a:t>Scale</a:t>
            </a:r>
            <a:r>
              <a:rPr lang="de-DE" baseline="0" dirty="0"/>
              <a:t> (technische Adhärenz – FQ; + </a:t>
            </a:r>
            <a:r>
              <a:rPr lang="de-DE" baseline="0" dirty="0" err="1"/>
              <a:t>skill</a:t>
            </a:r>
            <a:r>
              <a:rPr lang="de-DE" baseline="0" dirty="0"/>
              <a:t>)</a:t>
            </a:r>
          </a:p>
          <a:p>
            <a:r>
              <a:rPr lang="de-DE" baseline="0" dirty="0"/>
              <a:t>Prozess:</a:t>
            </a:r>
          </a:p>
          <a:p>
            <a:r>
              <a:rPr lang="de-DE" b="1" baseline="0" dirty="0"/>
              <a:t>Vanderbilt </a:t>
            </a:r>
            <a:r>
              <a:rPr lang="de-DE" b="1" baseline="0" dirty="0" err="1"/>
              <a:t>Psychotherapy</a:t>
            </a:r>
            <a:r>
              <a:rPr lang="de-DE" b="1" baseline="0" dirty="0"/>
              <a:t> </a:t>
            </a:r>
            <a:r>
              <a:rPr lang="de-DE" b="1" baseline="0" dirty="0" err="1"/>
              <a:t>Process</a:t>
            </a:r>
            <a:r>
              <a:rPr lang="de-DE" b="1" baseline="0" dirty="0"/>
              <a:t> </a:t>
            </a:r>
            <a:r>
              <a:rPr lang="de-DE" b="1" baseline="0" dirty="0" err="1"/>
              <a:t>Scale</a:t>
            </a:r>
            <a:r>
              <a:rPr lang="de-DE" b="1" baseline="0" dirty="0"/>
              <a:t> </a:t>
            </a:r>
            <a:r>
              <a:rPr lang="de-DE" baseline="0" dirty="0"/>
              <a:t>(15 min </a:t>
            </a:r>
            <a:r>
              <a:rPr lang="de-DE" baseline="0" dirty="0" err="1"/>
              <a:t>segmente</a:t>
            </a:r>
            <a:r>
              <a:rPr lang="de-DE" baseline="0" dirty="0"/>
              <a:t>; </a:t>
            </a:r>
            <a:r>
              <a:rPr lang="de-DE" b="1" baseline="0" dirty="0"/>
              <a:t>Wärme/Freundlichkeit; Negative Einstellung</a:t>
            </a:r>
            <a:r>
              <a:rPr lang="de-DE" baseline="0" dirty="0"/>
              <a:t>)</a:t>
            </a:r>
          </a:p>
          <a:p>
            <a:r>
              <a:rPr lang="de-DE" baseline="0" dirty="0"/>
              <a:t>Interpersonelles Verhalten &amp; Introjekt:</a:t>
            </a:r>
          </a:p>
          <a:p>
            <a:pPr marL="170982" indent="-170982">
              <a:buFontTx/>
              <a:buChar char="-"/>
            </a:pPr>
            <a:r>
              <a:rPr lang="de-DE" b="1" baseline="0" dirty="0" err="1"/>
              <a:t>Structural</a:t>
            </a:r>
            <a:r>
              <a:rPr lang="de-DE" b="1" baseline="0" dirty="0"/>
              <a:t> Analysis </a:t>
            </a:r>
            <a:r>
              <a:rPr lang="de-DE" b="1" baseline="0" dirty="0" err="1"/>
              <a:t>of</a:t>
            </a:r>
            <a:r>
              <a:rPr lang="de-DE" b="1" baseline="0" dirty="0"/>
              <a:t> </a:t>
            </a:r>
            <a:r>
              <a:rPr lang="de-DE" b="1" baseline="0" dirty="0" err="1"/>
              <a:t>Social</a:t>
            </a:r>
            <a:r>
              <a:rPr lang="de-DE" b="1" baseline="0" dirty="0"/>
              <a:t> </a:t>
            </a:r>
            <a:r>
              <a:rPr lang="de-DE" b="1" baseline="0" dirty="0" err="1"/>
              <a:t>Behavior</a:t>
            </a:r>
            <a:r>
              <a:rPr lang="de-DE" b="1" baseline="0" dirty="0"/>
              <a:t> (Benjamin)</a:t>
            </a:r>
          </a:p>
          <a:p>
            <a:pPr marL="170982" indent="-170982" defTabSz="911904">
              <a:buFontTx/>
              <a:buChar char="-"/>
              <a:defRPr/>
            </a:pPr>
            <a:r>
              <a:rPr lang="de-DE" b="1" baseline="0" dirty="0"/>
              <a:t>3 Domänen (</a:t>
            </a:r>
            <a:r>
              <a:rPr lang="de-DE" b="1" baseline="0" dirty="0" err="1"/>
              <a:t>Interpers</a:t>
            </a:r>
            <a:r>
              <a:rPr lang="de-DE" b="1" baseline="0" dirty="0"/>
              <a:t>. Verhalten –&gt;Andere; </a:t>
            </a:r>
            <a:r>
              <a:rPr lang="de-DE" b="1" baseline="0" dirty="0" err="1"/>
              <a:t>Interpers</a:t>
            </a:r>
            <a:r>
              <a:rPr lang="de-DE" b="1" baseline="0" dirty="0"/>
              <a:t>. Verhalten –&gt;Selbst (andere mir tun); Intrapersonelles Verhalten (mir selbst)</a:t>
            </a:r>
          </a:p>
          <a:p>
            <a:pPr marL="170982" indent="-170982" defTabSz="911904">
              <a:buFontTx/>
              <a:buChar char="-"/>
              <a:defRPr/>
            </a:pPr>
            <a:r>
              <a:rPr lang="de-DE" b="1" baseline="0" dirty="0"/>
              <a:t>SASB + </a:t>
            </a:r>
            <a:r>
              <a:rPr lang="de-DE" b="1" baseline="0" dirty="0" err="1"/>
              <a:t>Intrex</a:t>
            </a:r>
            <a:endParaRPr lang="de-DE" b="1" baseline="0" dirty="0"/>
          </a:p>
          <a:p>
            <a:pPr marL="170982" indent="-170982" defTabSz="911904">
              <a:buFontTx/>
              <a:buChar char="-"/>
              <a:defRPr/>
            </a:pPr>
            <a:r>
              <a:rPr lang="de-DE" baseline="0" dirty="0"/>
              <a:t>Introjekt: </a:t>
            </a:r>
          </a:p>
          <a:p>
            <a:pPr marL="626934" lvl="1" indent="-170982" defTabSz="911904">
              <a:buFontTx/>
              <a:buChar char="-"/>
              <a:defRPr/>
            </a:pPr>
            <a:r>
              <a:rPr lang="de-DE" baseline="0" dirty="0"/>
              <a:t>Affiliation (Liebe – Hass) / Selbstliebe - Angriff o. Zurückweisung</a:t>
            </a:r>
          </a:p>
          <a:p>
            <a:pPr marL="626934" lvl="1" indent="-170982" defTabSz="911904">
              <a:buFontTx/>
              <a:buChar char="-"/>
              <a:defRPr/>
            </a:pPr>
            <a:r>
              <a:rPr lang="de-DE" baseline="0" dirty="0"/>
              <a:t>Dominanz / Autonomie: </a:t>
            </a:r>
            <a:r>
              <a:rPr lang="de-DE" baseline="0" dirty="0" err="1"/>
              <a:t>Emancipate</a:t>
            </a:r>
            <a:r>
              <a:rPr lang="de-DE" baseline="0" dirty="0"/>
              <a:t>: Autonomie erlauben; Selbstkontrolle/-beschränkung</a:t>
            </a:r>
          </a:p>
          <a:p>
            <a:pPr marL="626934" lvl="1" indent="-170982" defTabSz="911904">
              <a:buFontTx/>
              <a:buChar char="-"/>
              <a:defRPr/>
            </a:pPr>
            <a:r>
              <a:rPr lang="de-DE" baseline="0" dirty="0" err="1"/>
              <a:t>Self</a:t>
            </a:r>
            <a:r>
              <a:rPr lang="de-DE" baseline="0" dirty="0"/>
              <a:t> </a:t>
            </a:r>
            <a:r>
              <a:rPr lang="de-DE" baseline="0" dirty="0" err="1"/>
              <a:t>blame</a:t>
            </a:r>
            <a:r>
              <a:rPr lang="de-DE" baseline="0" dirty="0"/>
              <a:t> also: </a:t>
            </a:r>
            <a:r>
              <a:rPr lang="de-DE" baseline="0" dirty="0" err="1"/>
              <a:t>unterdrückung</a:t>
            </a:r>
            <a:endParaRPr lang="de-DE" baseline="0" dirty="0"/>
          </a:p>
          <a:p>
            <a:pPr marL="170982" indent="-170982" defTabSz="911904">
              <a:buFontTx/>
              <a:buChar char="-"/>
              <a:defRPr/>
            </a:pPr>
            <a:r>
              <a:rPr lang="de-DE" baseline="0" dirty="0"/>
              <a:t>Interpersonelle Verhaltensweisen</a:t>
            </a:r>
          </a:p>
          <a:p>
            <a:pPr marL="626934" lvl="1" indent="-170982" defTabSz="911904">
              <a:buFontTx/>
              <a:buChar char="-"/>
              <a:defRPr/>
            </a:pPr>
            <a:r>
              <a:rPr lang="de-DE" b="1" baseline="0" dirty="0"/>
              <a:t>Technischen Aspekte vs. „</a:t>
            </a:r>
            <a:r>
              <a:rPr lang="de-DE" b="1" baseline="0" dirty="0" err="1"/>
              <a:t>nebenwirkungen</a:t>
            </a:r>
            <a:r>
              <a:rPr lang="de-DE" b="1" baseline="0" dirty="0"/>
              <a:t>“ Beziehung</a:t>
            </a:r>
          </a:p>
          <a:p>
            <a:pPr marL="0" indent="0">
              <a:buFontTx/>
              <a:buNone/>
            </a:pPr>
            <a:endParaRPr lang="de-DE" baseline="0" dirty="0"/>
          </a:p>
          <a:p>
            <a:pPr marL="626934" lvl="1" indent="-170982">
              <a:buFontTx/>
              <a:buChar char="-"/>
            </a:pPr>
            <a:endParaRPr lang="de-DE" baseline="0" dirty="0"/>
          </a:p>
          <a:p>
            <a:endParaRPr lang="de-DE" baseline="0"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43</a:t>
            </a:fld>
            <a:endParaRPr lang="de-DE"/>
          </a:p>
        </p:txBody>
      </p:sp>
    </p:spTree>
    <p:extLst>
      <p:ext uri="{BB962C8B-B14F-4D97-AF65-F5344CB8AC3E}">
        <p14:creationId xmlns:p14="http://schemas.microsoft.com/office/powerpoint/2010/main" val="2588604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1904">
              <a:defRPr/>
            </a:pPr>
            <a:r>
              <a:rPr lang="de-DE" baseline="0" dirty="0"/>
              <a:t>„</a:t>
            </a:r>
            <a:r>
              <a:rPr lang="de-DE" baseline="0" dirty="0" err="1"/>
              <a:t>independent</a:t>
            </a:r>
            <a:r>
              <a:rPr lang="de-DE" baseline="0" dirty="0"/>
              <a:t> </a:t>
            </a:r>
            <a:r>
              <a:rPr lang="de-DE" baseline="0" dirty="0" err="1"/>
              <a:t>raters</a:t>
            </a:r>
            <a:r>
              <a:rPr lang="de-DE" baseline="0" dirty="0"/>
              <a:t>“</a:t>
            </a:r>
          </a:p>
          <a:p>
            <a:r>
              <a:rPr lang="de-DE" baseline="0" dirty="0"/>
              <a:t>Adhärenz:</a:t>
            </a:r>
          </a:p>
          <a:p>
            <a:pPr marL="170982" indent="-170982">
              <a:buFontTx/>
              <a:buChar char="-"/>
            </a:pPr>
            <a:r>
              <a:rPr lang="de-DE" b="1" baseline="0" dirty="0"/>
              <a:t>Übertragungsdeutungen, Ansprechen der Beziehung; Nutzen der Gegenübertragung; Verbindung zwischen Therapiebeziehung; Störungen, Widerstand</a:t>
            </a:r>
          </a:p>
          <a:p>
            <a:pPr marL="170982" indent="-170982">
              <a:buFontTx/>
              <a:buChar char="-"/>
            </a:pPr>
            <a:r>
              <a:rPr lang="de-DE" b="1" baseline="0" dirty="0"/>
              <a:t>Verdeckte Kritik (</a:t>
            </a:r>
            <a:r>
              <a:rPr lang="de-DE" b="1" baseline="0" dirty="0" err="1"/>
              <a:t>Thought</a:t>
            </a:r>
            <a:r>
              <a:rPr lang="de-DE" b="1" baseline="0" dirty="0"/>
              <a:t> </a:t>
            </a:r>
            <a:r>
              <a:rPr lang="de-DE" b="1" baseline="0" dirty="0" err="1"/>
              <a:t>units</a:t>
            </a:r>
            <a:r>
              <a:rPr lang="de-DE" b="1" baseline="0" dirty="0"/>
              <a:t>)</a:t>
            </a:r>
          </a:p>
          <a:p>
            <a:pPr marL="626934" lvl="1" indent="-170982">
              <a:buFontTx/>
              <a:buChar char="-"/>
            </a:pPr>
            <a:r>
              <a:rPr lang="de-DE" b="1" baseline="0" dirty="0"/>
              <a:t>Komplexe Kommunikation (vermischte Quadranten: z.B. Deutung mit verdeckter Kritik) </a:t>
            </a:r>
            <a:r>
              <a:rPr lang="de-DE" baseline="0" dirty="0"/>
              <a:t>(5-6x/</a:t>
            </a:r>
            <a:r>
              <a:rPr lang="de-DE" baseline="0" dirty="0" err="1"/>
              <a:t>sitzung</a:t>
            </a:r>
            <a:r>
              <a:rPr lang="de-DE" baseline="0" dirty="0"/>
              <a:t>)</a:t>
            </a:r>
          </a:p>
          <a:p>
            <a:pPr marL="170982" indent="-170982">
              <a:buFontTx/>
              <a:buChar char="-"/>
            </a:pPr>
            <a:r>
              <a:rPr lang="de-DE" b="1" baseline="0" dirty="0"/>
              <a:t>Feindselig (</a:t>
            </a:r>
            <a:r>
              <a:rPr lang="de-DE" b="1" baseline="0" dirty="0" err="1"/>
              <a:t>n.s</a:t>
            </a:r>
            <a:r>
              <a:rPr lang="de-DE" b="1" baseline="0" dirty="0"/>
              <a:t>.) %Anteil gleich</a:t>
            </a:r>
          </a:p>
          <a:p>
            <a:pPr marL="170982" indent="-170982">
              <a:buFontTx/>
              <a:buChar char="-"/>
            </a:pPr>
            <a:endParaRPr lang="de-DE" baseline="0" dirty="0"/>
          </a:p>
          <a:p>
            <a:pPr marL="170982" indent="-170982">
              <a:buFontTx/>
              <a:buChar char="-"/>
            </a:pPr>
            <a:r>
              <a:rPr lang="de-DE" baseline="0" dirty="0"/>
              <a:t>Wärme (d=0,2) / Negative Haltung (d=0,33) </a:t>
            </a:r>
            <a:r>
              <a:rPr lang="de-DE" baseline="0" dirty="0" err="1"/>
              <a:t>n.s</a:t>
            </a:r>
            <a:r>
              <a:rPr lang="de-DE" baseline="0" dirty="0"/>
              <a:t>.</a:t>
            </a:r>
          </a:p>
          <a:p>
            <a:endParaRPr lang="de-DE" baseline="0" dirty="0"/>
          </a:p>
          <a:p>
            <a:r>
              <a:rPr lang="de-DE" baseline="0" dirty="0"/>
              <a:t>WARUM?</a:t>
            </a:r>
          </a:p>
          <a:p>
            <a:r>
              <a:rPr lang="de-DE" b="1" baseline="0" dirty="0" smtClean="0"/>
              <a:t>Prädiktoren:</a:t>
            </a:r>
            <a:endParaRPr lang="de-DE" b="1" baseline="0" dirty="0"/>
          </a:p>
          <a:p>
            <a:r>
              <a:rPr lang="de-DE" baseline="0" dirty="0"/>
              <a:t>-</a:t>
            </a:r>
            <a:r>
              <a:rPr lang="de-DE" b="1" baseline="0" dirty="0"/>
              <a:t>Erfahrung (</a:t>
            </a:r>
            <a:r>
              <a:rPr lang="de-DE" b="1" baseline="0" dirty="0" err="1"/>
              <a:t>n.s</a:t>
            </a:r>
            <a:r>
              <a:rPr lang="de-DE" b="1" baseline="0" dirty="0"/>
              <a:t>.)</a:t>
            </a:r>
          </a:p>
          <a:p>
            <a:r>
              <a:rPr lang="de-DE" baseline="0" dirty="0"/>
              <a:t>-</a:t>
            </a:r>
            <a:r>
              <a:rPr lang="de-DE" b="1" baseline="0" dirty="0"/>
              <a:t>Prä-Kompetenz (</a:t>
            </a:r>
            <a:r>
              <a:rPr lang="de-DE" b="1" baseline="0" dirty="0" err="1"/>
              <a:t>gerated</a:t>
            </a:r>
            <a:r>
              <a:rPr lang="de-DE" b="1" baseline="0" dirty="0"/>
              <a:t> von </a:t>
            </a:r>
            <a:r>
              <a:rPr lang="de-DE" b="1" baseline="0" dirty="0" err="1"/>
              <a:t>Supervisioren</a:t>
            </a:r>
            <a:r>
              <a:rPr lang="de-DE" b="1" baseline="0" dirty="0"/>
              <a:t>) </a:t>
            </a:r>
          </a:p>
          <a:p>
            <a:r>
              <a:rPr lang="de-DE" baseline="0" dirty="0"/>
              <a:t>-&gt; 1-5 (r=,66) </a:t>
            </a:r>
            <a:r>
              <a:rPr lang="de-DE" baseline="0" dirty="0" err="1"/>
              <a:t>interviewing</a:t>
            </a:r>
            <a:r>
              <a:rPr lang="de-DE" baseline="0" dirty="0"/>
              <a:t> style</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t>
            </a:r>
            <a:r>
              <a:rPr lang="de-DE" b="1" baseline="0" dirty="0"/>
              <a:t>Prä-Supervision (h</a:t>
            </a:r>
            <a:r>
              <a:rPr lang="de-DE" b="1" baseline="0" dirty="0" smtClean="0"/>
              <a:t>) </a:t>
            </a:r>
            <a:r>
              <a:rPr lang="de-DE" sz="1200" kern="1200" dirty="0" smtClean="0">
                <a:solidFill>
                  <a:schemeClr val="tx1"/>
                </a:solidFill>
                <a:effectLst/>
                <a:latin typeface="+mn-lt"/>
                <a:ea typeface="+mn-ea"/>
                <a:cs typeface="+mn-cs"/>
              </a:rPr>
              <a:t>Die Aussage ist: je mehr Supervisionsstunden die Trainees vor dem Training hatten (also als Teil anderer Ausbildung / Practice) desto weniger nimmt die Adhärenz zu.</a:t>
            </a:r>
          </a:p>
          <a:p>
            <a:endParaRPr lang="de-DE" b="1" baseline="0" dirty="0"/>
          </a:p>
          <a:p>
            <a:pPr marL="455952" lvl="1" defTabSz="911904">
              <a:defRPr/>
            </a:pPr>
            <a:r>
              <a:rPr lang="de-DE" baseline="0" dirty="0"/>
              <a:t>--&gt; r</a:t>
            </a:r>
            <a:r>
              <a:rPr lang="de-DE" b="1" baseline="0" dirty="0"/>
              <a:t>=-,48</a:t>
            </a:r>
          </a:p>
          <a:p>
            <a:r>
              <a:rPr lang="de-DE" baseline="0" dirty="0"/>
              <a:t>-Introjekt-Affiliation:</a:t>
            </a:r>
          </a:p>
          <a:p>
            <a:pPr marL="455952" lvl="1"/>
            <a:r>
              <a:rPr lang="de-DE" b="1" baseline="0" dirty="0"/>
              <a:t>-</a:t>
            </a:r>
            <a:r>
              <a:rPr lang="de-DE" b="1" baseline="0" dirty="0" err="1"/>
              <a:t>affiliativ</a:t>
            </a:r>
            <a:r>
              <a:rPr lang="de-DE" b="1" baseline="0" dirty="0"/>
              <a:t>: weniger komplex</a:t>
            </a:r>
          </a:p>
          <a:p>
            <a:pPr marL="455952" lvl="1"/>
            <a:r>
              <a:rPr lang="de-DE" b="1" baseline="0" dirty="0"/>
              <a:t>-</a:t>
            </a:r>
            <a:r>
              <a:rPr lang="de-DE" b="1" baseline="0" dirty="0" err="1"/>
              <a:t>disaffiliativ</a:t>
            </a:r>
            <a:r>
              <a:rPr lang="de-DE" b="1" baseline="0" dirty="0"/>
              <a:t>: komplexer (negative Veränderungen gehen v.a. auf Q2Q3 (</a:t>
            </a:r>
            <a:r>
              <a:rPr lang="de-DE" b="1" baseline="0" dirty="0" err="1"/>
              <a:t>disaffiliativ</a:t>
            </a:r>
            <a:r>
              <a:rPr lang="de-DE" b="1" baseline="0" dirty="0"/>
              <a:t>) zurück</a:t>
            </a:r>
          </a:p>
          <a:p>
            <a:r>
              <a:rPr lang="de-DE" b="1" baseline="0" dirty="0"/>
              <a:t>-T1: feindselig -&gt; </a:t>
            </a:r>
            <a:r>
              <a:rPr lang="de-DE" b="1" baseline="0" dirty="0" err="1"/>
              <a:t>disaffiliative</a:t>
            </a:r>
            <a:r>
              <a:rPr lang="de-DE" b="1" baseline="0" dirty="0"/>
              <a:t> Introjekt (5%vs.17%)</a:t>
            </a:r>
          </a:p>
          <a:p>
            <a:endParaRPr lang="de-DE" baseline="0" dirty="0"/>
          </a:p>
          <a:p>
            <a:pPr marL="626934" lvl="1" indent="-170982">
              <a:buFontTx/>
              <a:buChar char="-"/>
            </a:pPr>
            <a:endParaRPr lang="de-DE" baseline="0"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44</a:t>
            </a:fld>
            <a:endParaRPr lang="de-DE"/>
          </a:p>
        </p:txBody>
      </p:sp>
    </p:spTree>
    <p:extLst>
      <p:ext uri="{BB962C8B-B14F-4D97-AF65-F5344CB8AC3E}">
        <p14:creationId xmlns:p14="http://schemas.microsoft.com/office/powerpoint/2010/main" val="2588604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Was würden Sie tun?</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45</a:t>
            </a:fld>
            <a:endParaRPr lang="de-DE"/>
          </a:p>
        </p:txBody>
      </p:sp>
    </p:spTree>
    <p:extLst>
      <p:ext uri="{BB962C8B-B14F-4D97-AF65-F5344CB8AC3E}">
        <p14:creationId xmlns:p14="http://schemas.microsoft.com/office/powerpoint/2010/main" val="3798171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 Forschungsgutachten:</a:t>
            </a:r>
            <a:r>
              <a:rPr lang="de-DE" baseline="0" dirty="0"/>
              <a:t> </a:t>
            </a:r>
            <a:r>
              <a:rPr lang="de-DE" b="1" baseline="0" dirty="0"/>
              <a:t>n=129 Institutsleiter </a:t>
            </a:r>
            <a:r>
              <a:rPr lang="de-DE" baseline="0" dirty="0"/>
              <a:t>(75% Rücklauf)</a:t>
            </a:r>
          </a:p>
          <a:p>
            <a:pPr>
              <a:buFontTx/>
              <a:buChar char="-"/>
            </a:pPr>
            <a:r>
              <a:rPr lang="de-DE" b="1" dirty="0"/>
              <a:t>PD </a:t>
            </a:r>
            <a:r>
              <a:rPr lang="de-DE" b="1" dirty="0" err="1"/>
              <a:t>vs</a:t>
            </a:r>
            <a:r>
              <a:rPr lang="de-DE" b="1" dirty="0"/>
              <a:t> VT signifikant</a:t>
            </a:r>
            <a:r>
              <a:rPr lang="de-DE" b="1" baseline="0" dirty="0"/>
              <a:t> (PP)</a:t>
            </a:r>
          </a:p>
          <a:p>
            <a:pPr marL="0" marR="0" lvl="0" indent="0" algn="l" defTabSz="914400" rtl="0" eaLnBrk="0" fontAlgn="base" latinLnBrk="0" hangingPunct="0">
              <a:lnSpc>
                <a:spcPct val="100000"/>
              </a:lnSpc>
              <a:spcBef>
                <a:spcPct val="30000"/>
              </a:spcBef>
              <a:spcAft>
                <a:spcPct val="0"/>
              </a:spcAft>
              <a:buClrTx/>
              <a:buSzTx/>
              <a:buFontTx/>
              <a:buChar char="-"/>
              <a:tabLst/>
              <a:defRPr/>
            </a:pPr>
            <a:r>
              <a:rPr lang="de-DE" b="1" dirty="0"/>
              <a:t>Range betonen!</a:t>
            </a:r>
          </a:p>
          <a:p>
            <a:pPr>
              <a:buFontTx/>
              <a:buChar char="-"/>
            </a:pPr>
            <a:endParaRPr lang="de-DE" b="1"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46</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Was sind Gründe für</a:t>
            </a:r>
            <a:r>
              <a:rPr lang="de-DE" b="1" baseline="0" dirty="0"/>
              <a:t> mangelnde Eignung -&gt; offene Antworten</a:t>
            </a:r>
            <a:r>
              <a:rPr lang="de-DE" baseline="0" dirty="0"/>
              <a:t>, die nach </a:t>
            </a:r>
            <a:r>
              <a:rPr lang="de-DE" baseline="0" dirty="0" err="1"/>
              <a:t>Mayring</a:t>
            </a:r>
            <a:r>
              <a:rPr lang="de-DE" baseline="0" dirty="0"/>
              <a:t> zusammengefasst</a:t>
            </a: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47</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Osnabrück: TP / VT</a:t>
            </a:r>
          </a:p>
          <a:p>
            <a:pPr>
              <a:buFontTx/>
              <a:buChar char="-"/>
            </a:pPr>
            <a:r>
              <a:rPr lang="de-DE" dirty="0"/>
              <a:t>Stellen:</a:t>
            </a:r>
          </a:p>
          <a:p>
            <a:pPr lvl="1">
              <a:buFontTx/>
              <a:buChar char="-"/>
            </a:pPr>
            <a:r>
              <a:rPr lang="de-DE" b="1" dirty="0"/>
              <a:t>Begrüßung, Einzelgespräch, Gruppe,</a:t>
            </a:r>
            <a:r>
              <a:rPr lang="de-DE" b="1" baseline="0" dirty="0"/>
              <a:t> Konsens &amp; </a:t>
            </a:r>
            <a:r>
              <a:rPr lang="de-DE" b="1" baseline="0" dirty="0" err="1"/>
              <a:t>eindruck</a:t>
            </a:r>
            <a:endParaRPr lang="de-DE" b="1" baseline="0" dirty="0"/>
          </a:p>
          <a:p>
            <a:pPr lvl="1">
              <a:buFontTx/>
              <a:buChar char="-"/>
            </a:pPr>
            <a:r>
              <a:rPr lang="de-DE" b="1" baseline="0" dirty="0"/>
              <a:t>Video zeigen -&gt; Gedanken Gefühle, Erleben -&gt; nicht fachlich..</a:t>
            </a:r>
            <a:r>
              <a:rPr lang="de-DE" baseline="0" dirty="0"/>
              <a:t> VIDEO</a:t>
            </a:r>
            <a:endParaRPr lang="de-DE" dirty="0"/>
          </a:p>
          <a:p>
            <a:endParaRPr lang="de-DE" dirty="0"/>
          </a:p>
          <a:p>
            <a:pPr>
              <a:buFontTx/>
              <a:buChar char="-"/>
            </a:pPr>
            <a:r>
              <a:rPr lang="de-DE" b="1" dirty="0"/>
              <a:t>Einzelgespräch</a:t>
            </a:r>
          </a:p>
          <a:p>
            <a:pPr>
              <a:buFontTx/>
              <a:buChar char="-"/>
            </a:pPr>
            <a:r>
              <a:rPr lang="de-DE" b="1" dirty="0"/>
              <a:t>Gruppe: 6-12 TN, (zurückhaltend)</a:t>
            </a:r>
            <a:r>
              <a:rPr lang="de-DE" b="1" baseline="0" dirty="0"/>
              <a:t> moderiert</a:t>
            </a:r>
          </a:p>
          <a:p>
            <a:pPr>
              <a:buFontTx/>
              <a:buChar char="-"/>
            </a:pPr>
            <a:r>
              <a:rPr lang="de-DE" baseline="0" dirty="0"/>
              <a:t>H: Familienaufstellung von Hellinger</a:t>
            </a:r>
          </a:p>
          <a:p>
            <a:pPr lvl="1">
              <a:buFontTx/>
              <a:buChar char="-"/>
            </a:pPr>
            <a:r>
              <a:rPr lang="de-DE" baseline="0" dirty="0"/>
              <a:t>Frei über Gedanken, Emotionen (nicht fachlich)</a:t>
            </a:r>
          </a:p>
          <a:p>
            <a:pPr lvl="0">
              <a:buFontTx/>
              <a:buChar char="-"/>
            </a:pPr>
            <a:r>
              <a:rPr lang="de-DE" baseline="0" dirty="0"/>
              <a:t>Rating:</a:t>
            </a:r>
          </a:p>
          <a:p>
            <a:pPr lvl="1">
              <a:buFontTx/>
              <a:buChar char="-"/>
            </a:pPr>
            <a:r>
              <a:rPr lang="de-DE" b="1" baseline="0" dirty="0"/>
              <a:t>2-3 Rater (Dozenten)</a:t>
            </a:r>
          </a:p>
          <a:p>
            <a:pPr lvl="1">
              <a:buFontTx/>
              <a:buChar char="-"/>
            </a:pPr>
            <a:r>
              <a:rPr lang="de-DE" baseline="0" dirty="0"/>
              <a:t>Basiert auf „</a:t>
            </a:r>
            <a:r>
              <a:rPr lang="de-DE" baseline="0" dirty="0" err="1"/>
              <a:t>analyse</a:t>
            </a:r>
            <a:r>
              <a:rPr lang="de-DE" baseline="0" dirty="0"/>
              <a:t> der individuellen </a:t>
            </a:r>
            <a:r>
              <a:rPr lang="de-DE" baseline="0" dirty="0" err="1"/>
              <a:t>Faähigkeiten</a:t>
            </a:r>
            <a:r>
              <a:rPr lang="de-DE" baseline="0" dirty="0"/>
              <a:t> und Verhaltenstendenzen in Gruppen, Antons)</a:t>
            </a:r>
          </a:p>
          <a:p>
            <a:pPr lvl="1">
              <a:buFontTx/>
              <a:buChar char="-"/>
            </a:pPr>
            <a:r>
              <a:rPr lang="de-DE" b="1" baseline="0" dirty="0"/>
              <a:t>9 Fragen</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49</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xfrm>
            <a:off x="139700" y="768350"/>
            <a:ext cx="6819900" cy="3836988"/>
          </a:xfrm>
          <a:ln/>
        </p:spPr>
      </p:sp>
      <p:sp>
        <p:nvSpPr>
          <p:cNvPr id="186371" name="Rectangle 3"/>
          <p:cNvSpPr>
            <a:spLocks noGrp="1" noChangeArrowheads="1"/>
          </p:cNvSpPr>
          <p:nvPr>
            <p:ph type="body" idx="1"/>
          </p:nvPr>
        </p:nvSpPr>
        <p:spPr>
          <a:noFill/>
        </p:spPr>
        <p:txBody>
          <a:bodyPr/>
          <a:lstStyle/>
          <a:p>
            <a:r>
              <a:rPr lang="de-DE" altLang="de-DE">
                <a:latin typeface="Arial" panose="020B0604020202020204" pitchFamily="34" charset="0"/>
              </a:rPr>
              <a:t>en</a:t>
            </a:r>
          </a:p>
        </p:txBody>
      </p:sp>
    </p:spTree>
    <p:extLst>
      <p:ext uri="{BB962C8B-B14F-4D97-AF65-F5344CB8AC3E}">
        <p14:creationId xmlns:p14="http://schemas.microsoft.com/office/powerpoint/2010/main" val="2848306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lvl="1" defTabSz="911904">
              <a:defRPr/>
            </a:pPr>
            <a:r>
              <a:rPr lang="de-DE" baseline="0" dirty="0"/>
              <a:t>Rangreihe</a:t>
            </a:r>
          </a:p>
          <a:p>
            <a:pPr marL="0" lvl="1" defTabSz="911904">
              <a:defRPr/>
            </a:pPr>
            <a:endParaRPr lang="de-DE" baseline="0" dirty="0"/>
          </a:p>
          <a:p>
            <a:r>
              <a:rPr lang="de-DE" dirty="0"/>
              <a:t>- Konstruktionsstichprobe</a:t>
            </a:r>
            <a:r>
              <a:rPr lang="de-DE" baseline="0" dirty="0"/>
              <a:t>: n=82</a:t>
            </a:r>
            <a:endParaRPr lang="de-DE" dirty="0"/>
          </a:p>
          <a:p>
            <a:pPr>
              <a:buFontTx/>
              <a:buChar char="-"/>
            </a:pPr>
            <a:r>
              <a:rPr lang="de-DE" dirty="0"/>
              <a:t>ICC -&gt; Gesamtwert akzeptabel 0,5-0,8;</a:t>
            </a:r>
            <a:r>
              <a:rPr lang="de-DE" baseline="0" dirty="0"/>
              <a:t> </a:t>
            </a:r>
            <a:r>
              <a:rPr lang="de-DE" b="1" baseline="0" dirty="0"/>
              <a:t>(</a:t>
            </a:r>
            <a:r>
              <a:rPr lang="de-DE" b="1" baseline="0" dirty="0" err="1"/>
              <a:t>einzelitems</a:t>
            </a:r>
            <a:r>
              <a:rPr lang="de-DE" b="1" baseline="0" dirty="0"/>
              <a:t> z.T. nicht zu gebrauchen 0-,6)</a:t>
            </a:r>
            <a:r>
              <a:rPr lang="de-DE" baseline="0" dirty="0"/>
              <a:t>, Schwanken extrem je nach Gruppe (Item1: 0,6-0,9; Item 6: 0,0-0,6)</a:t>
            </a:r>
          </a:p>
          <a:p>
            <a:pPr>
              <a:buFontTx/>
              <a:buChar char="-"/>
            </a:pPr>
            <a:endParaRPr lang="de-DE" baseline="0" dirty="0"/>
          </a:p>
          <a:p>
            <a:pPr>
              <a:buFontTx/>
              <a:buChar char="-"/>
            </a:pPr>
            <a:r>
              <a:rPr lang="de-DE" baseline="0" dirty="0"/>
              <a:t>Validität (n=20); n=150 </a:t>
            </a:r>
            <a:r>
              <a:rPr lang="de-DE" baseline="0" dirty="0" err="1"/>
              <a:t>patienten</a:t>
            </a:r>
            <a:endParaRPr lang="de-DE" baseline="0" dirty="0"/>
          </a:p>
          <a:p>
            <a:pPr>
              <a:buFontTx/>
              <a:buChar char="-"/>
            </a:pPr>
            <a:r>
              <a:rPr lang="de-DE" baseline="0" dirty="0"/>
              <a:t>R=,5-,6 </a:t>
            </a:r>
          </a:p>
          <a:p>
            <a:pPr lvl="1">
              <a:buFontTx/>
              <a:buChar char="-"/>
            </a:pPr>
            <a:r>
              <a:rPr lang="de-DE" baseline="0" dirty="0" err="1"/>
              <a:t>Nicht:Supervisorenurteil</a:t>
            </a:r>
            <a:r>
              <a:rPr lang="de-DE" baseline="0" dirty="0"/>
              <a:t> und mündliche Approbationsnote</a:t>
            </a:r>
          </a:p>
          <a:p>
            <a:pPr lvl="1">
              <a:buFontTx/>
              <a:buChar char="-"/>
            </a:pPr>
            <a:r>
              <a:rPr lang="de-DE" b="1" baseline="0" dirty="0"/>
              <a:t>Vorsichtig interpretieren : wenig Behandlungsdokus/FB eingereicht (</a:t>
            </a:r>
            <a:r>
              <a:rPr lang="de-DE" b="1" baseline="0" dirty="0" err="1"/>
              <a:t>z.B</a:t>
            </a:r>
            <a:r>
              <a:rPr lang="de-DE" b="1" baseline="0" dirty="0"/>
              <a:t>: 5 gar keine)</a:t>
            </a:r>
          </a:p>
          <a:p>
            <a:pPr>
              <a:buFontTx/>
              <a:buChar char="-"/>
            </a:pP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50</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dirty="0"/>
              <a:t>Rückverweis FIS</a:t>
            </a:r>
          </a:p>
          <a:p>
            <a:pPr>
              <a:buFontTx/>
              <a:buChar char="-"/>
            </a:pPr>
            <a:r>
              <a:rPr lang="de-DE" dirty="0"/>
              <a:t>Hier auch:</a:t>
            </a:r>
            <a:r>
              <a:rPr lang="de-DE" baseline="0" dirty="0"/>
              <a:t> Auswahl -&gt; Aber für Studiensetting </a:t>
            </a:r>
            <a:r>
              <a:rPr lang="de-DE" baseline="0" dirty="0" err="1"/>
              <a:t>huigh</a:t>
            </a:r>
            <a:r>
              <a:rPr lang="de-DE" baseline="0" dirty="0"/>
              <a:t>/</a:t>
            </a:r>
            <a:r>
              <a:rPr lang="de-DE" baseline="0" dirty="0" err="1"/>
              <a:t>low</a:t>
            </a:r>
            <a:endParaRPr lang="de-DE" dirty="0"/>
          </a:p>
          <a:p>
            <a:pPr>
              <a:buFontTx/>
              <a:buChar char="-"/>
            </a:pPr>
            <a:r>
              <a:rPr lang="de-DE" dirty="0"/>
              <a:t>Vignette</a:t>
            </a:r>
            <a:r>
              <a:rPr lang="de-DE" baseline="0" dirty="0"/>
              <a:t> zeigen: von web</a:t>
            </a:r>
          </a:p>
          <a:p>
            <a:pPr>
              <a:buFontTx/>
              <a:buChar char="-"/>
            </a:pPr>
            <a:endParaRPr lang="de-DE" baseline="0" dirty="0"/>
          </a:p>
          <a:p>
            <a:pPr>
              <a:buFontTx/>
              <a:buNone/>
            </a:pPr>
            <a:r>
              <a:rPr lang="de-DE" baseline="0" dirty="0"/>
              <a:t>Studie:</a:t>
            </a:r>
          </a:p>
          <a:p>
            <a:pPr>
              <a:buFontTx/>
              <a:buChar char="-"/>
            </a:pPr>
            <a:r>
              <a:rPr lang="de-DE" baseline="0" dirty="0"/>
              <a:t>25 Therapeuten (M=45 Patienten)</a:t>
            </a:r>
          </a:p>
          <a:p>
            <a:pPr>
              <a:buFontTx/>
              <a:buChar char="-"/>
            </a:pPr>
            <a:r>
              <a:rPr lang="de-DE" baseline="0" dirty="0"/>
              <a:t>6 </a:t>
            </a:r>
            <a:r>
              <a:rPr lang="de-DE" baseline="0" dirty="0" err="1"/>
              <a:t>PiA</a:t>
            </a:r>
            <a:r>
              <a:rPr lang="de-DE" baseline="0" dirty="0"/>
              <a:t>, 19 ausgebildete Therapeuten</a:t>
            </a:r>
          </a:p>
          <a:p>
            <a:pPr>
              <a:buFontTx/>
              <a:buChar char="-"/>
            </a:pPr>
            <a:r>
              <a:rPr lang="de-DE" baseline="0" dirty="0"/>
              <a:t>Reliabilität r&gt;,7</a:t>
            </a:r>
          </a:p>
          <a:p>
            <a:pPr>
              <a:buFontTx/>
              <a:buChar char="-"/>
            </a:pPr>
            <a:r>
              <a:rPr lang="de-DE" baseline="0" dirty="0"/>
              <a:t>Validität:</a:t>
            </a:r>
          </a:p>
          <a:p>
            <a:pPr>
              <a:buFontTx/>
              <a:buChar char="-"/>
            </a:pPr>
            <a:r>
              <a:rPr lang="de-DE" baseline="0" dirty="0"/>
              <a:t>-</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51</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-in Ausbildung (</a:t>
            </a:r>
            <a:r>
              <a:rPr lang="de-DE" b="1" dirty="0" err="1"/>
              <a:t>doctoral</a:t>
            </a:r>
            <a:r>
              <a:rPr lang="de-DE" b="1" baseline="0" dirty="0"/>
              <a:t> </a:t>
            </a:r>
            <a:r>
              <a:rPr lang="de-DE" b="1" baseline="0" dirty="0" err="1"/>
              <a:t>training</a:t>
            </a:r>
            <a:r>
              <a:rPr lang="de-DE" b="1" baseline="0" dirty="0"/>
              <a:t>)</a:t>
            </a:r>
          </a:p>
          <a:p>
            <a:pPr>
              <a:buFontTx/>
              <a:buChar char="-"/>
            </a:pPr>
            <a:r>
              <a:rPr lang="de-DE" b="1" baseline="0" dirty="0"/>
              <a:t>KVT</a:t>
            </a:r>
            <a:r>
              <a:rPr lang="de-DE" baseline="0" dirty="0"/>
              <a:t>: </a:t>
            </a:r>
          </a:p>
          <a:p>
            <a:pPr lvl="1">
              <a:buFontTx/>
              <a:buChar char="-"/>
            </a:pPr>
            <a:r>
              <a:rPr lang="de-DE" b="1" baseline="0" dirty="0"/>
              <a:t>20h Workshop, 1 Training Case mit Supervision </a:t>
            </a:r>
            <a:r>
              <a:rPr lang="de-DE" baseline="0" dirty="0"/>
              <a:t>(dabei </a:t>
            </a:r>
          </a:p>
          <a:p>
            <a:pPr lvl="0">
              <a:buFontTx/>
              <a:buChar char="-"/>
            </a:pPr>
            <a:r>
              <a:rPr lang="de-DE" baseline="0" dirty="0"/>
              <a:t>Patienten:</a:t>
            </a:r>
          </a:p>
          <a:p>
            <a:pPr lvl="1">
              <a:buFontTx/>
              <a:buChar char="-"/>
            </a:pPr>
            <a:r>
              <a:rPr lang="de-DE" baseline="0" dirty="0"/>
              <a:t>N=22 (v.a. affektive Störung). </a:t>
            </a:r>
            <a:r>
              <a:rPr lang="de-DE" b="1" baseline="0" dirty="0"/>
              <a:t>Alle Achse II </a:t>
            </a:r>
            <a:r>
              <a:rPr lang="de-DE" baseline="0" dirty="0"/>
              <a:t>(v.a. vermeidend, zwanghaft, </a:t>
            </a:r>
            <a:r>
              <a:rPr lang="de-DE" baseline="0" dirty="0" err="1"/>
              <a:t>negativistisch</a:t>
            </a:r>
            <a:r>
              <a:rPr lang="de-DE" baseline="0" dirty="0"/>
              <a:t>)</a:t>
            </a:r>
          </a:p>
          <a:p>
            <a:pPr lvl="1">
              <a:buFontTx/>
              <a:buChar char="-"/>
            </a:pPr>
            <a:r>
              <a:rPr lang="de-DE" b="1" baseline="0" dirty="0"/>
              <a:t>30 Sitzungen (während Behandlung Supplement AFT 8.vs16. Sitzung)</a:t>
            </a:r>
            <a:endParaRPr lang="de-DE" b="1"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52</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Basic</a:t>
            </a:r>
            <a:r>
              <a:rPr lang="de-DE" baseline="0" dirty="0"/>
              <a:t> </a:t>
            </a:r>
            <a:r>
              <a:rPr lang="de-DE" baseline="0" dirty="0" err="1"/>
              <a:t>skills</a:t>
            </a:r>
            <a:r>
              <a:rPr lang="de-DE" baseline="0" dirty="0"/>
              <a:t> (</a:t>
            </a:r>
            <a:r>
              <a:rPr lang="de-DE" baseline="0" dirty="0" err="1"/>
              <a:t>empathy</a:t>
            </a:r>
            <a:r>
              <a:rPr lang="de-DE" baseline="0" dirty="0"/>
              <a:t>, </a:t>
            </a:r>
            <a:r>
              <a:rPr lang="de-DE" baseline="0" dirty="0" err="1"/>
              <a:t>warmth</a:t>
            </a:r>
            <a:r>
              <a:rPr lang="de-DE" baseline="0" dirty="0"/>
              <a:t>, </a:t>
            </a:r>
            <a:r>
              <a:rPr lang="de-DE" baseline="0" dirty="0" err="1"/>
              <a:t>autheticity</a:t>
            </a:r>
            <a:r>
              <a:rPr lang="de-DE" baseline="0" dirty="0"/>
              <a:t>, </a:t>
            </a:r>
            <a:r>
              <a:rPr lang="de-DE" baseline="0" dirty="0" err="1"/>
              <a:t>working</a:t>
            </a:r>
            <a:r>
              <a:rPr lang="de-DE" baseline="0" dirty="0"/>
              <a:t> </a:t>
            </a:r>
            <a:r>
              <a:rPr lang="de-DE" baseline="0" dirty="0" err="1"/>
              <a:t>alliance</a:t>
            </a:r>
            <a:r>
              <a:rPr lang="de-DE" baseline="0" dirty="0"/>
              <a:t>)</a:t>
            </a:r>
          </a:p>
          <a:p>
            <a:pPr marL="171450" indent="-171450">
              <a:buFontTx/>
              <a:buChar char="-"/>
            </a:pPr>
            <a:r>
              <a:rPr lang="de-DE" baseline="0" dirty="0" err="1"/>
              <a:t>Improve</a:t>
            </a:r>
            <a:r>
              <a:rPr lang="de-DE" baseline="0" dirty="0"/>
              <a:t> </a:t>
            </a:r>
            <a:r>
              <a:rPr lang="de-DE" baseline="0" dirty="0" err="1"/>
              <a:t>Helping</a:t>
            </a:r>
            <a:r>
              <a:rPr lang="de-DE" baseline="0" dirty="0"/>
              <a:t> Skills Training, General Training) -&gt; (interpersonal </a:t>
            </a:r>
            <a:r>
              <a:rPr lang="de-DE" baseline="0" dirty="0" err="1"/>
              <a:t>effectiveness</a:t>
            </a:r>
            <a:r>
              <a:rPr lang="de-DE" baseline="0" dirty="0"/>
              <a:t>)</a:t>
            </a:r>
          </a:p>
          <a:p>
            <a:pPr marL="171450" indent="-171450">
              <a:buFontTx/>
              <a:buChar char="-"/>
            </a:pPr>
            <a:endParaRPr lang="de-DE" baseline="0" dirty="0"/>
          </a:p>
          <a:p>
            <a:r>
              <a:rPr lang="de-DE" dirty="0" err="1"/>
              <a:t>Advanced</a:t>
            </a:r>
            <a:r>
              <a:rPr lang="de-DE" dirty="0"/>
              <a:t> Skills (</a:t>
            </a:r>
            <a:r>
              <a:rPr lang="de-DE" dirty="0" err="1"/>
              <a:t>making</a:t>
            </a:r>
            <a:r>
              <a:rPr lang="de-DE" dirty="0"/>
              <a:t> </a:t>
            </a:r>
            <a:r>
              <a:rPr lang="de-DE" dirty="0" err="1"/>
              <a:t>use</a:t>
            </a:r>
            <a:r>
              <a:rPr lang="de-DE" dirty="0"/>
              <a:t> </a:t>
            </a:r>
            <a:r>
              <a:rPr lang="de-DE" dirty="0" err="1"/>
              <a:t>of</a:t>
            </a:r>
            <a:r>
              <a:rPr lang="de-DE" dirty="0"/>
              <a:t> </a:t>
            </a:r>
            <a:r>
              <a:rPr lang="de-DE" dirty="0" err="1"/>
              <a:t>clients</a:t>
            </a:r>
            <a:r>
              <a:rPr lang="de-DE" dirty="0"/>
              <a:t> emotional </a:t>
            </a:r>
            <a:r>
              <a:rPr lang="de-DE" dirty="0" err="1"/>
              <a:t>reactions</a:t>
            </a:r>
            <a:r>
              <a:rPr lang="de-DE" baseline="0" dirty="0"/>
              <a:t> </a:t>
            </a:r>
            <a:r>
              <a:rPr lang="de-DE" baseline="0" dirty="0" err="1"/>
              <a:t>towards</a:t>
            </a:r>
            <a:r>
              <a:rPr lang="de-DE" baseline="0" dirty="0"/>
              <a:t> </a:t>
            </a:r>
            <a:r>
              <a:rPr lang="de-DE" baseline="0" dirty="0" err="1"/>
              <a:t>you</a:t>
            </a:r>
            <a:r>
              <a:rPr lang="de-DE" baseline="0" dirty="0"/>
              <a:t>, own </a:t>
            </a:r>
            <a:r>
              <a:rPr lang="de-DE" baseline="0" dirty="0" err="1"/>
              <a:t>reactions</a:t>
            </a:r>
            <a:r>
              <a:rPr lang="de-DE" baseline="0" dirty="0"/>
              <a:t> </a:t>
            </a:r>
            <a:r>
              <a:rPr lang="de-DE" baseline="0" dirty="0" err="1"/>
              <a:t>towards</a:t>
            </a:r>
            <a:r>
              <a:rPr lang="de-DE" baseline="0" dirty="0"/>
              <a:t> </a:t>
            </a:r>
            <a:r>
              <a:rPr lang="de-DE" baseline="0" dirty="0" err="1"/>
              <a:t>clients</a:t>
            </a:r>
            <a:r>
              <a:rPr lang="de-DE" baseline="0" dirty="0"/>
              <a:t>)</a:t>
            </a:r>
          </a:p>
          <a:p>
            <a:r>
              <a:rPr lang="de-DE" baseline="0" dirty="0"/>
              <a:t>- Henry – </a:t>
            </a:r>
            <a:r>
              <a:rPr lang="de-DE" baseline="0" dirty="0" err="1"/>
              <a:t>Increase</a:t>
            </a:r>
            <a:r>
              <a:rPr lang="de-DE" baseline="0" dirty="0"/>
              <a:t> </a:t>
            </a:r>
            <a:r>
              <a:rPr lang="de-DE" baseline="0" dirty="0" err="1"/>
              <a:t>of</a:t>
            </a:r>
            <a:r>
              <a:rPr lang="de-DE" baseline="0" dirty="0"/>
              <a:t> </a:t>
            </a:r>
            <a:r>
              <a:rPr lang="de-DE" baseline="0" dirty="0" err="1"/>
              <a:t>commn</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53</a:t>
            </a:fld>
            <a:endParaRPr lang="de-DE"/>
          </a:p>
        </p:txBody>
      </p:sp>
    </p:spTree>
    <p:extLst>
      <p:ext uri="{BB962C8B-B14F-4D97-AF65-F5344CB8AC3E}">
        <p14:creationId xmlns:p14="http://schemas.microsoft.com/office/powerpoint/2010/main" val="2905959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Advanced</a:t>
            </a:r>
            <a:r>
              <a:rPr lang="de-DE" dirty="0"/>
              <a:t> Skills (</a:t>
            </a:r>
            <a:r>
              <a:rPr lang="de-DE" dirty="0" err="1"/>
              <a:t>making</a:t>
            </a:r>
            <a:r>
              <a:rPr lang="de-DE" dirty="0"/>
              <a:t> </a:t>
            </a:r>
            <a:r>
              <a:rPr lang="de-DE" dirty="0" err="1"/>
              <a:t>use</a:t>
            </a:r>
            <a:r>
              <a:rPr lang="de-DE" dirty="0"/>
              <a:t> </a:t>
            </a:r>
            <a:r>
              <a:rPr lang="de-DE" dirty="0" err="1"/>
              <a:t>of</a:t>
            </a:r>
            <a:r>
              <a:rPr lang="de-DE" dirty="0"/>
              <a:t> </a:t>
            </a:r>
            <a:r>
              <a:rPr lang="de-DE" dirty="0" err="1"/>
              <a:t>clients</a:t>
            </a:r>
            <a:r>
              <a:rPr lang="de-DE" dirty="0"/>
              <a:t> emotional </a:t>
            </a:r>
            <a:r>
              <a:rPr lang="de-DE" dirty="0" err="1"/>
              <a:t>reactions</a:t>
            </a:r>
            <a:r>
              <a:rPr lang="de-DE" baseline="0" dirty="0"/>
              <a:t> </a:t>
            </a:r>
            <a:r>
              <a:rPr lang="de-DE" baseline="0" dirty="0" err="1"/>
              <a:t>towards</a:t>
            </a:r>
            <a:r>
              <a:rPr lang="de-DE" baseline="0" dirty="0"/>
              <a:t> </a:t>
            </a:r>
            <a:r>
              <a:rPr lang="de-DE" baseline="0" dirty="0" err="1"/>
              <a:t>you</a:t>
            </a:r>
            <a:r>
              <a:rPr lang="de-DE" baseline="0" dirty="0"/>
              <a:t>, own </a:t>
            </a:r>
            <a:r>
              <a:rPr lang="de-DE" baseline="0" dirty="0" err="1"/>
              <a:t>reactions</a:t>
            </a:r>
            <a:r>
              <a:rPr lang="de-DE" baseline="0" dirty="0"/>
              <a:t> </a:t>
            </a:r>
            <a:r>
              <a:rPr lang="de-DE" baseline="0" dirty="0" err="1"/>
              <a:t>towards</a:t>
            </a:r>
            <a:r>
              <a:rPr lang="de-DE" baseline="0" dirty="0"/>
              <a:t> </a:t>
            </a:r>
            <a:r>
              <a:rPr lang="de-DE" baseline="0" dirty="0" err="1"/>
              <a:t>clients</a:t>
            </a:r>
            <a:r>
              <a:rPr lang="de-DE" baseline="0" dirty="0"/>
              <a:t>)</a:t>
            </a:r>
          </a:p>
          <a:p>
            <a:pPr marL="171450" indent="-171450">
              <a:buFontTx/>
              <a:buChar char="-"/>
            </a:pPr>
            <a:r>
              <a:rPr lang="de-DE" baseline="0" dirty="0"/>
              <a:t>Do not </a:t>
            </a:r>
            <a:r>
              <a:rPr lang="de-DE" baseline="0" dirty="0" err="1"/>
              <a:t>work</a:t>
            </a:r>
            <a:r>
              <a:rPr lang="de-DE" baseline="0" dirty="0"/>
              <a:t> </a:t>
            </a:r>
            <a:r>
              <a:rPr lang="de-DE" baseline="0" dirty="0" err="1"/>
              <a:t>for</a:t>
            </a:r>
            <a:r>
              <a:rPr lang="de-DE" baseline="0" dirty="0"/>
              <a:t> all </a:t>
            </a:r>
            <a:r>
              <a:rPr lang="de-DE" baseline="0" dirty="0" err="1"/>
              <a:t>clients</a:t>
            </a:r>
            <a:r>
              <a:rPr lang="de-DE" baseline="0" dirty="0"/>
              <a:t> </a:t>
            </a:r>
            <a:r>
              <a:rPr lang="de-DE" baseline="0" dirty="0" err="1"/>
              <a:t>equally</a:t>
            </a:r>
            <a:endParaRPr lang="de-DE" baseline="0" dirty="0"/>
          </a:p>
          <a:p>
            <a:pPr marL="171450" indent="-171450">
              <a:buFontTx/>
              <a:buChar char="-"/>
            </a:pPr>
            <a:r>
              <a:rPr lang="de-DE" baseline="0" dirty="0"/>
              <a:t>Must </a:t>
            </a:r>
            <a:r>
              <a:rPr lang="de-DE" baseline="0" dirty="0" err="1"/>
              <a:t>be</a:t>
            </a:r>
            <a:r>
              <a:rPr lang="de-DE" baseline="0" dirty="0"/>
              <a:t> </a:t>
            </a:r>
            <a:r>
              <a:rPr lang="de-DE" baseline="0" dirty="0" err="1"/>
              <a:t>applied</a:t>
            </a:r>
            <a:r>
              <a:rPr lang="de-DE" baseline="0" dirty="0"/>
              <a:t> </a:t>
            </a:r>
            <a:r>
              <a:rPr lang="de-DE" baseline="0" dirty="0" err="1"/>
              <a:t>properly</a:t>
            </a:r>
            <a:r>
              <a:rPr lang="de-DE" baseline="0" dirty="0"/>
              <a:t> (not </a:t>
            </a:r>
            <a:r>
              <a:rPr lang="de-DE" baseline="0" dirty="0" err="1"/>
              <a:t>overused</a:t>
            </a:r>
            <a:r>
              <a:rPr lang="de-DE" baseline="0" dirty="0"/>
              <a:t>)</a:t>
            </a:r>
          </a:p>
          <a:p>
            <a:pPr marL="171450" indent="-171450">
              <a:buFontTx/>
              <a:buChar char="-"/>
            </a:pPr>
            <a:r>
              <a:rPr lang="de-DE" baseline="0" dirty="0"/>
              <a:t>Henry – </a:t>
            </a:r>
            <a:r>
              <a:rPr lang="de-DE" baseline="0" dirty="0" err="1"/>
              <a:t>Increase</a:t>
            </a:r>
            <a:r>
              <a:rPr lang="de-DE" baseline="0" dirty="0"/>
              <a:t> </a:t>
            </a:r>
            <a:r>
              <a:rPr lang="de-DE" baseline="0" dirty="0" err="1"/>
              <a:t>of</a:t>
            </a:r>
            <a:r>
              <a:rPr lang="de-DE" baseline="0" dirty="0"/>
              <a:t> </a:t>
            </a:r>
            <a:r>
              <a:rPr lang="de-DE" baseline="0" dirty="0" err="1"/>
              <a:t>commn</a:t>
            </a:r>
            <a:endParaRPr lang="de-DE" baseline="0" dirty="0"/>
          </a:p>
          <a:p>
            <a:pPr marL="171450" indent="-171450">
              <a:buFontTx/>
              <a:buChar char="-"/>
            </a:pPr>
            <a:r>
              <a:rPr lang="de-DE" baseline="0" dirty="0" err="1"/>
              <a:t>Effectiveness</a:t>
            </a:r>
            <a:r>
              <a:rPr lang="de-DE" baseline="0" dirty="0"/>
              <a:t> and </a:t>
            </a:r>
            <a:r>
              <a:rPr lang="de-DE" baseline="0" dirty="0" err="1"/>
              <a:t>alliance</a:t>
            </a:r>
            <a:r>
              <a:rPr lang="de-DE" baseline="0" dirty="0"/>
              <a:t> </a:t>
            </a:r>
            <a:r>
              <a:rPr lang="de-DE" baseline="0" dirty="0" err="1"/>
              <a:t>research</a:t>
            </a:r>
            <a:r>
              <a:rPr lang="de-DE" baseline="0" dirty="0"/>
              <a:t> </a:t>
            </a:r>
            <a:r>
              <a:rPr lang="de-DE" baseline="0" dirty="0" err="1"/>
              <a:t>we</a:t>
            </a:r>
            <a:r>
              <a:rPr lang="de-DE" baseline="0" dirty="0"/>
              <a:t> </a:t>
            </a:r>
            <a:r>
              <a:rPr lang="de-DE" baseline="0" dirty="0" err="1"/>
              <a:t>know</a:t>
            </a:r>
            <a:endParaRPr lang="de-DE" baseline="0" dirty="0"/>
          </a:p>
          <a:p>
            <a:pPr marL="0" indent="0">
              <a:buFontTx/>
              <a:buNone/>
            </a:pPr>
            <a:endParaRPr lang="de-DE" baseline="0" dirty="0"/>
          </a:p>
          <a:p>
            <a:pPr marL="0" indent="0">
              <a:buFontTx/>
              <a:buNone/>
            </a:pPr>
            <a:r>
              <a:rPr lang="de-DE" baseline="0" dirty="0"/>
              <a:t>But Alliance </a:t>
            </a:r>
            <a:r>
              <a:rPr lang="de-DE" baseline="0" dirty="0" err="1"/>
              <a:t>Focused</a:t>
            </a:r>
            <a:r>
              <a:rPr lang="de-DE" baseline="0" dirty="0"/>
              <a:t> </a:t>
            </a:r>
            <a:r>
              <a:rPr lang="de-DE" baseline="0" dirty="0" err="1"/>
              <a:t>training</a:t>
            </a:r>
            <a:r>
              <a:rPr lang="de-DE" baseline="0" dirty="0"/>
              <a:t>: positive </a:t>
            </a:r>
            <a:r>
              <a:rPr lang="de-DE" baseline="0" dirty="0" err="1"/>
              <a:t>effect</a:t>
            </a:r>
            <a:r>
              <a:rPr lang="de-DE" baseline="0" dirty="0"/>
              <a:t> </a:t>
            </a:r>
          </a:p>
          <a:p>
            <a:pPr marL="0" indent="0">
              <a:buFontTx/>
              <a:buNone/>
            </a:pPr>
            <a:r>
              <a:rPr lang="de-DE" baseline="0" dirty="0" err="1"/>
              <a:t>Hersoug</a:t>
            </a:r>
            <a:r>
              <a:rPr lang="de-DE" baseline="0" dirty="0"/>
              <a:t>, 2014: </a:t>
            </a:r>
          </a:p>
          <a:p>
            <a:pPr marL="171450" indent="-171450">
              <a:buFontTx/>
              <a:buChar char="-"/>
            </a:pPr>
            <a:r>
              <a:rPr lang="de-DE" baseline="0" dirty="0"/>
              <a:t>Experimental </a:t>
            </a:r>
            <a:r>
              <a:rPr lang="de-DE" baseline="0" dirty="0" err="1"/>
              <a:t>study</a:t>
            </a:r>
            <a:r>
              <a:rPr lang="de-DE" baseline="0" dirty="0"/>
              <a:t> </a:t>
            </a:r>
            <a:r>
              <a:rPr lang="de-DE" baseline="0" dirty="0" err="1"/>
              <a:t>of</a:t>
            </a:r>
            <a:r>
              <a:rPr lang="de-DE" baseline="0" dirty="0"/>
              <a:t> </a:t>
            </a:r>
            <a:r>
              <a:rPr lang="de-DE" baseline="0" dirty="0" err="1"/>
              <a:t>Transference</a:t>
            </a:r>
            <a:endParaRPr lang="de-DE" baseline="0" dirty="0"/>
          </a:p>
          <a:p>
            <a:pPr marL="171450" indent="-171450">
              <a:buFontTx/>
              <a:buChar char="-"/>
            </a:pPr>
            <a:r>
              <a:rPr lang="de-DE" baseline="0" dirty="0"/>
              <a:t>N=100</a:t>
            </a:r>
          </a:p>
          <a:p>
            <a:pPr marL="171450" indent="-171450">
              <a:buFontTx/>
              <a:buChar char="-"/>
            </a:pPr>
            <a:r>
              <a:rPr lang="de-DE" baseline="0" dirty="0" err="1"/>
              <a:t>Randomization</a:t>
            </a:r>
            <a:r>
              <a:rPr lang="de-DE" baseline="0" dirty="0"/>
              <a:t>: Low </a:t>
            </a:r>
            <a:r>
              <a:rPr lang="de-DE" baseline="0" dirty="0" err="1"/>
              <a:t>quality</a:t>
            </a:r>
            <a:r>
              <a:rPr lang="de-DE" baseline="0" dirty="0"/>
              <a:t> </a:t>
            </a:r>
            <a:r>
              <a:rPr lang="de-DE" baseline="0" dirty="0" err="1"/>
              <a:t>of</a:t>
            </a:r>
            <a:r>
              <a:rPr lang="de-DE" baseline="0" dirty="0"/>
              <a:t> </a:t>
            </a:r>
            <a:r>
              <a:rPr lang="de-DE" baseline="0" dirty="0" err="1"/>
              <a:t>Object</a:t>
            </a:r>
            <a:r>
              <a:rPr lang="de-DE" baseline="0" dirty="0"/>
              <a:t> </a:t>
            </a:r>
            <a:r>
              <a:rPr lang="de-DE" baseline="0" dirty="0" err="1"/>
              <a:t>relations</a:t>
            </a:r>
            <a:r>
              <a:rPr lang="de-DE" baseline="0" dirty="0"/>
              <a:t> and/</a:t>
            </a:r>
            <a:r>
              <a:rPr lang="de-DE" baseline="0" dirty="0" err="1"/>
              <a:t>or</a:t>
            </a:r>
            <a:r>
              <a:rPr lang="de-DE" baseline="0" dirty="0"/>
              <a:t> </a:t>
            </a:r>
            <a:r>
              <a:rPr lang="de-DE" baseline="0" dirty="0" err="1"/>
              <a:t>personality</a:t>
            </a:r>
            <a:r>
              <a:rPr lang="de-DE" baseline="0" dirty="0"/>
              <a:t> </a:t>
            </a:r>
            <a:r>
              <a:rPr lang="de-DE" baseline="0" dirty="0" err="1"/>
              <a:t>disorder</a:t>
            </a:r>
            <a:r>
              <a:rPr lang="de-DE" baseline="0" dirty="0"/>
              <a:t> </a:t>
            </a:r>
            <a:r>
              <a:rPr lang="de-DE" baseline="0" dirty="0" err="1"/>
              <a:t>benefit</a:t>
            </a:r>
            <a:r>
              <a:rPr lang="de-DE" baseline="0" dirty="0"/>
              <a:t> </a:t>
            </a:r>
            <a:r>
              <a:rPr lang="de-DE" baseline="0" dirty="0" err="1"/>
              <a:t>more</a:t>
            </a:r>
            <a:endParaRPr lang="de-DE" baseline="0" dirty="0"/>
          </a:p>
          <a:p>
            <a:pPr marL="171450" indent="-171450">
              <a:buFontTx/>
              <a:buChar char="-"/>
            </a:pPr>
            <a:r>
              <a:rPr lang="de-DE" baseline="0" dirty="0" err="1"/>
              <a:t>Mature</a:t>
            </a:r>
            <a:r>
              <a:rPr lang="de-DE" baseline="0" dirty="0"/>
              <a:t> </a:t>
            </a:r>
            <a:r>
              <a:rPr lang="de-DE" baseline="0" dirty="0" err="1"/>
              <a:t>object</a:t>
            </a:r>
            <a:r>
              <a:rPr lang="de-DE" baseline="0" dirty="0"/>
              <a:t> </a:t>
            </a:r>
            <a:r>
              <a:rPr lang="de-DE" baseline="0" dirty="0" err="1"/>
              <a:t>relations</a:t>
            </a:r>
            <a:r>
              <a:rPr lang="de-DE" baseline="0" dirty="0"/>
              <a:t> + high </a:t>
            </a:r>
            <a:r>
              <a:rPr lang="de-DE" baseline="0" dirty="0" err="1"/>
              <a:t>alliance</a:t>
            </a:r>
            <a:r>
              <a:rPr lang="de-DE" baseline="0" dirty="0"/>
              <a:t> -&gt; negative </a:t>
            </a:r>
            <a:r>
              <a:rPr lang="de-DE" baseline="0" dirty="0" err="1"/>
              <a:t>effect</a:t>
            </a:r>
            <a:endParaRPr lang="de-DE" baseline="0" dirty="0"/>
          </a:p>
          <a:p>
            <a:pPr marL="0" indent="0">
              <a:buFontTx/>
              <a:buNone/>
            </a:pPr>
            <a:r>
              <a:rPr lang="de-DE" baseline="0" dirty="0" err="1"/>
              <a:t>Ackerman</a:t>
            </a:r>
            <a:r>
              <a:rPr lang="de-DE" baseline="0" dirty="0"/>
              <a:t> &amp; </a:t>
            </a:r>
            <a:r>
              <a:rPr lang="de-DE" baseline="0" dirty="0" err="1"/>
              <a:t>Hilsenroth</a:t>
            </a:r>
            <a:r>
              <a:rPr lang="de-DE" baseline="0" dirty="0"/>
              <a:t>, 2001: </a:t>
            </a:r>
            <a:r>
              <a:rPr lang="de-DE" baseline="0" dirty="0" err="1"/>
              <a:t>techniques</a:t>
            </a:r>
            <a:r>
              <a:rPr lang="de-DE" baseline="0" dirty="0"/>
              <a:t> </a:t>
            </a:r>
            <a:r>
              <a:rPr lang="de-DE" baseline="0" dirty="0" err="1"/>
              <a:t>harmful</a:t>
            </a:r>
            <a:r>
              <a:rPr lang="de-DE" baseline="0" dirty="0"/>
              <a:t> </a:t>
            </a:r>
            <a:r>
              <a:rPr lang="de-DE" baseline="0" dirty="0" err="1"/>
              <a:t>to</a:t>
            </a:r>
            <a:r>
              <a:rPr lang="de-DE" baseline="0" dirty="0"/>
              <a:t> </a:t>
            </a:r>
            <a:r>
              <a:rPr lang="de-DE" baseline="0" dirty="0" err="1"/>
              <a:t>alliance</a:t>
            </a:r>
            <a:endParaRPr lang="de-DE" baseline="0" dirty="0"/>
          </a:p>
          <a:p>
            <a:pPr marL="171450" indent="-171450">
              <a:buFontTx/>
              <a:buChar char="-"/>
            </a:pPr>
            <a:r>
              <a:rPr lang="de-DE" baseline="0" dirty="0"/>
              <a:t>Negative Interpersonal </a:t>
            </a:r>
            <a:r>
              <a:rPr lang="de-DE" baseline="0" dirty="0" err="1"/>
              <a:t>Behavior</a:t>
            </a:r>
            <a:r>
              <a:rPr lang="de-DE" baseline="0" dirty="0"/>
              <a:t> (</a:t>
            </a:r>
            <a:r>
              <a:rPr lang="de-DE" baseline="0" dirty="0" err="1"/>
              <a:t>e.g.blaming</a:t>
            </a:r>
            <a:r>
              <a:rPr lang="de-DE" baseline="0" dirty="0"/>
              <a:t>). </a:t>
            </a:r>
          </a:p>
          <a:p>
            <a:pPr marL="171450" indent="-171450">
              <a:buFontTx/>
              <a:buChar char="-"/>
            </a:pPr>
            <a:r>
              <a:rPr lang="de-DE" baseline="0" dirty="0" err="1"/>
              <a:t>Overuse</a:t>
            </a:r>
            <a:r>
              <a:rPr lang="de-DE" baseline="0" dirty="0"/>
              <a:t> (</a:t>
            </a:r>
            <a:r>
              <a:rPr lang="de-DE" baseline="0" dirty="0" err="1"/>
              <a:t>esp</a:t>
            </a:r>
            <a:r>
              <a:rPr lang="de-DE" baseline="0" dirty="0"/>
              <a:t>. </a:t>
            </a:r>
            <a:r>
              <a:rPr lang="de-DE" baseline="0" dirty="0" err="1"/>
              <a:t>Of</a:t>
            </a:r>
            <a:r>
              <a:rPr lang="de-DE" baseline="0" dirty="0"/>
              <a:t> </a:t>
            </a:r>
            <a:r>
              <a:rPr lang="de-DE" baseline="0" dirty="0" err="1"/>
              <a:t>transference</a:t>
            </a:r>
            <a:r>
              <a:rPr lang="de-DE" baseline="0" dirty="0"/>
              <a:t> </a:t>
            </a:r>
            <a:r>
              <a:rPr lang="de-DE" baseline="0" dirty="0" err="1"/>
              <a:t>interpretations</a:t>
            </a:r>
            <a:r>
              <a:rPr lang="de-DE" baseline="0" dirty="0"/>
              <a:t>)</a:t>
            </a:r>
          </a:p>
          <a:p>
            <a:pPr marL="0" indent="0">
              <a:buFontTx/>
              <a:buNone/>
            </a:pPr>
            <a:r>
              <a:rPr lang="de-DE" baseline="0" dirty="0"/>
              <a:t>Henry 1993: </a:t>
            </a:r>
          </a:p>
          <a:p>
            <a:pPr marL="171450" indent="-171450">
              <a:buFontTx/>
              <a:buChar char="-"/>
            </a:pPr>
            <a:r>
              <a:rPr lang="de-DE" baseline="0" dirty="0"/>
              <a:t>TLDP n=16</a:t>
            </a:r>
          </a:p>
          <a:p>
            <a:pPr marL="171450" indent="-171450">
              <a:buFontTx/>
              <a:buChar char="-"/>
            </a:pPr>
            <a:r>
              <a:rPr lang="de-DE" baseline="0" dirty="0"/>
              <a:t>Controlling &amp; Hostile </a:t>
            </a:r>
            <a:r>
              <a:rPr lang="de-DE" baseline="0" dirty="0" err="1"/>
              <a:t>introjects</a:t>
            </a:r>
            <a:r>
              <a:rPr lang="de-DE" baseline="0" dirty="0"/>
              <a:t> -&gt; </a:t>
            </a:r>
            <a:r>
              <a:rPr lang="de-DE" baseline="0" dirty="0" err="1"/>
              <a:t>more</a:t>
            </a:r>
            <a:r>
              <a:rPr lang="de-DE" baseline="0" dirty="0"/>
              <a:t> </a:t>
            </a:r>
            <a:r>
              <a:rPr lang="de-DE" baseline="0" dirty="0" err="1"/>
              <a:t>adherence</a:t>
            </a:r>
            <a:endParaRPr lang="de-DE" baseline="0" dirty="0"/>
          </a:p>
          <a:p>
            <a:pPr marL="171450" indent="-171450">
              <a:buFontTx/>
              <a:buChar char="-"/>
            </a:pPr>
            <a:r>
              <a:rPr lang="de-DE" baseline="0" dirty="0" err="1"/>
              <a:t>Disaffiliative</a:t>
            </a:r>
            <a:r>
              <a:rPr lang="de-DE" baseline="0" dirty="0"/>
              <a:t>: </a:t>
            </a:r>
            <a:r>
              <a:rPr lang="de-DE" baseline="0" dirty="0" err="1"/>
              <a:t>more</a:t>
            </a:r>
            <a:r>
              <a:rPr lang="de-DE" baseline="0" dirty="0"/>
              <a:t> </a:t>
            </a:r>
            <a:r>
              <a:rPr lang="de-DE" baseline="0" dirty="0" err="1"/>
              <a:t>complex</a:t>
            </a:r>
            <a:r>
              <a:rPr lang="de-DE" baseline="0" dirty="0"/>
              <a:t> </a:t>
            </a:r>
            <a:r>
              <a:rPr lang="de-DE" baseline="0" dirty="0" err="1"/>
              <a:t>interactions</a:t>
            </a:r>
            <a:endParaRPr lang="de-DE" baseline="0" dirty="0"/>
          </a:p>
          <a:p>
            <a:pPr marL="171450" indent="-171450">
              <a:buFontTx/>
              <a:buChar char="-"/>
            </a:pPr>
            <a:endParaRPr lang="de-DE" baseline="0" dirty="0"/>
          </a:p>
        </p:txBody>
      </p:sp>
      <p:sp>
        <p:nvSpPr>
          <p:cNvPr id="4" name="Foliennummernplatzhalter 3"/>
          <p:cNvSpPr>
            <a:spLocks noGrp="1"/>
          </p:cNvSpPr>
          <p:nvPr>
            <p:ph type="sldNum" sz="quarter" idx="10"/>
          </p:nvPr>
        </p:nvSpPr>
        <p:spPr/>
        <p:txBody>
          <a:bodyPr/>
          <a:lstStyle/>
          <a:p>
            <a:fld id="{C5C3B08C-41A3-4FA7-85E3-BDAFE79C796E}" type="slidenum">
              <a:rPr lang="de-DE" smtClean="0"/>
              <a:t>54</a:t>
            </a:fld>
            <a:endParaRPr lang="de-DE"/>
          </a:p>
        </p:txBody>
      </p:sp>
    </p:spTree>
    <p:extLst>
      <p:ext uri="{BB962C8B-B14F-4D97-AF65-F5344CB8AC3E}">
        <p14:creationId xmlns:p14="http://schemas.microsoft.com/office/powerpoint/2010/main" val="1549396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err="1"/>
              <a:t>Rupture</a:t>
            </a:r>
            <a:r>
              <a:rPr lang="de-DE" b="1" dirty="0"/>
              <a:t> (Störung</a:t>
            </a:r>
            <a:r>
              <a:rPr lang="de-DE" b="1" baseline="0" dirty="0"/>
              <a:t> oder Bruch in Beziehung)</a:t>
            </a:r>
            <a:endParaRPr lang="de-DE" b="1" dirty="0"/>
          </a:p>
          <a:p>
            <a:r>
              <a:rPr lang="de-DE" b="1" dirty="0"/>
              <a:t>Wöchentliche Supervisionsgruppe:</a:t>
            </a:r>
          </a:p>
          <a:p>
            <a:pPr>
              <a:buFontTx/>
              <a:buChar char="-"/>
            </a:pPr>
            <a:r>
              <a:rPr lang="de-DE" b="1" baseline="0" dirty="0"/>
              <a:t>Emotionale Reaktionen auf Fall </a:t>
            </a:r>
            <a:r>
              <a:rPr lang="de-DE" baseline="0" dirty="0"/>
              <a:t>(z. B. Gruppe nutzen) // nicht </a:t>
            </a:r>
            <a:r>
              <a:rPr lang="de-DE" baseline="0" dirty="0" err="1"/>
              <a:t>supervisand</a:t>
            </a:r>
            <a:r>
              <a:rPr lang="de-DE" baseline="0" dirty="0"/>
              <a:t> steht im Mittelpunkt sondern alle tragen zum Prozess bei</a:t>
            </a:r>
          </a:p>
          <a:p>
            <a:pPr>
              <a:buFontTx/>
              <a:buChar char="-"/>
            </a:pPr>
            <a:r>
              <a:rPr lang="de-DE" b="1" baseline="0" dirty="0"/>
              <a:t>Achtsamkeit / Übungen, Akzeptanz von eigenen negativen Reaktionen (nicht-wertend), Selbstliebe (Affiliation)</a:t>
            </a:r>
          </a:p>
          <a:p>
            <a:pPr>
              <a:buFontTx/>
              <a:buChar char="-"/>
            </a:pPr>
            <a:r>
              <a:rPr lang="de-DE" b="1" baseline="0" dirty="0"/>
              <a:t>Einüben von alternativen Reaktionen </a:t>
            </a:r>
            <a:r>
              <a:rPr lang="de-DE" baseline="0" dirty="0"/>
              <a:t>(mit anderen Trainees)</a:t>
            </a:r>
          </a:p>
          <a:p>
            <a:pPr>
              <a:buFontTx/>
              <a:buChar char="-"/>
            </a:pPr>
            <a:r>
              <a:rPr lang="de-DE" baseline="0" dirty="0"/>
              <a:t>Supervisor als Modell -&gt; a) zeigt b) aktiv an Gruppenkohäsion; Brüche in </a:t>
            </a:r>
            <a:r>
              <a:rPr lang="de-DE" baseline="0" dirty="0" err="1"/>
              <a:t>Supervisorischen</a:t>
            </a:r>
            <a:r>
              <a:rPr lang="de-DE" baseline="0" dirty="0"/>
              <a:t> Allianz bearbeiten</a:t>
            </a:r>
          </a:p>
          <a:p>
            <a:pPr>
              <a:buFontTx/>
              <a:buChar char="-"/>
            </a:pPr>
            <a:endParaRPr lang="de-DE" baseline="0" dirty="0"/>
          </a:p>
          <a:p>
            <a:pPr>
              <a:buFontTx/>
              <a:buChar char="-"/>
            </a:pPr>
            <a:r>
              <a:rPr lang="de-DE" b="1" baseline="0" dirty="0"/>
              <a:t>Ähnliches Thema in Fokus: Beziehung (</a:t>
            </a:r>
            <a:r>
              <a:rPr lang="de-DE" b="1" baseline="0" dirty="0" err="1"/>
              <a:t>vanderbilt</a:t>
            </a:r>
            <a:r>
              <a:rPr lang="de-DE" b="1" baseline="0" dirty="0"/>
              <a:t>): Erkennen + Ansprechen von Übertragungsprozessen. Hier: Selbstbezug + Akzeptanz (wie gehe ich mit mir selbst um)</a:t>
            </a:r>
          </a:p>
          <a:p>
            <a:pPr>
              <a:buFontTx/>
              <a:buChar char="-"/>
            </a:pP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55</a:t>
            </a:fld>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Aktiv vs. Reaktiv</a:t>
            </a:r>
            <a:r>
              <a:rPr lang="de-DE" baseline="0" dirty="0"/>
              <a:t> (Parent vs. Child)</a:t>
            </a:r>
            <a:endParaRPr lang="de-DE" dirty="0"/>
          </a:p>
          <a:p>
            <a:r>
              <a:rPr lang="de-DE" dirty="0" err="1"/>
              <a:t>Scale</a:t>
            </a:r>
            <a:r>
              <a:rPr lang="de-DE" dirty="0"/>
              <a:t> 1(not</a:t>
            </a:r>
            <a:r>
              <a:rPr lang="de-DE" baseline="0" dirty="0"/>
              <a:t> </a:t>
            </a:r>
            <a:r>
              <a:rPr lang="de-DE" baseline="0" dirty="0" err="1"/>
              <a:t>present</a:t>
            </a:r>
            <a:r>
              <a:rPr lang="de-DE" baseline="0" dirty="0"/>
              <a:t>)-5(</a:t>
            </a:r>
            <a:r>
              <a:rPr lang="de-DE" baseline="0" dirty="0" err="1"/>
              <a:t>very</a:t>
            </a:r>
            <a:r>
              <a:rPr lang="de-DE" baseline="0" dirty="0"/>
              <a:t> </a:t>
            </a:r>
            <a:r>
              <a:rPr lang="de-DE" baseline="0" dirty="0" err="1"/>
              <a:t>present</a:t>
            </a:r>
            <a:r>
              <a:rPr lang="de-DE" baseline="0" dirty="0"/>
              <a:t>) : 5 min </a:t>
            </a:r>
            <a:r>
              <a:rPr lang="de-DE" baseline="0" dirty="0" err="1"/>
              <a:t>INtervall</a:t>
            </a:r>
            <a:endParaRPr lang="de-DE" dirty="0"/>
          </a:p>
          <a:p>
            <a:r>
              <a:rPr lang="de-DE" b="1" dirty="0"/>
              <a:t>Andere:</a:t>
            </a:r>
            <a:r>
              <a:rPr lang="de-DE" b="1" baseline="0" dirty="0"/>
              <a:t> keine Varianz (1) </a:t>
            </a:r>
            <a:endParaRPr lang="de-DE" b="1" dirty="0"/>
          </a:p>
          <a:p>
            <a:r>
              <a:rPr lang="de-DE" b="1" dirty="0" err="1"/>
              <a:t>Belittling</a:t>
            </a:r>
            <a:r>
              <a:rPr lang="de-DE" b="1" dirty="0"/>
              <a:t>:</a:t>
            </a:r>
            <a:r>
              <a:rPr lang="de-DE" b="1" baseline="0" dirty="0"/>
              <a:t> minimal</a:t>
            </a:r>
          </a:p>
          <a:p>
            <a:endParaRPr lang="de-DE" baseline="0" dirty="0"/>
          </a:p>
          <a:p>
            <a:r>
              <a:rPr lang="de-DE" baseline="0" dirty="0"/>
              <a:t>Präsent: fast nur </a:t>
            </a:r>
            <a:r>
              <a:rPr lang="de-DE" baseline="0" dirty="0" err="1"/>
              <a:t>affirming</a:t>
            </a:r>
            <a:r>
              <a:rPr lang="de-DE" baseline="0" dirty="0"/>
              <a:t> + </a:t>
            </a:r>
            <a:r>
              <a:rPr lang="de-DE" baseline="0" dirty="0" err="1"/>
              <a:t>nurturing</a:t>
            </a:r>
            <a:r>
              <a:rPr lang="de-DE" baseline="0" dirty="0"/>
              <a:t> + </a:t>
            </a:r>
            <a:r>
              <a:rPr lang="de-DE" baseline="0" dirty="0" err="1"/>
              <a:t>controlling</a:t>
            </a:r>
            <a:r>
              <a:rPr lang="de-DE" baseline="0" dirty="0"/>
              <a:t> + </a:t>
            </a:r>
            <a:r>
              <a:rPr lang="de-DE" baseline="0" dirty="0" err="1"/>
              <a:t>disclosing</a:t>
            </a: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56</a:t>
            </a:fld>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0982" indent="-170982">
              <a:buFontTx/>
              <a:buChar char="-"/>
            </a:pPr>
            <a:r>
              <a:rPr lang="de-DE" dirty="0"/>
              <a:t>25 </a:t>
            </a:r>
            <a:r>
              <a:rPr lang="de-DE" dirty="0" err="1"/>
              <a:t>institute</a:t>
            </a:r>
            <a:endParaRPr lang="de-DE" dirty="0"/>
          </a:p>
          <a:p>
            <a:pPr marL="170982" indent="-170982">
              <a:buFontTx/>
              <a:buChar char="-"/>
            </a:pPr>
            <a:r>
              <a:rPr lang="de-DE" dirty="0"/>
              <a:t>Praktische Tätigkeit, SE, Theorie, Praktische Ausbildung</a:t>
            </a:r>
          </a:p>
          <a:p>
            <a:pPr marL="170982" indent="-170982">
              <a:buFontTx/>
              <a:buChar char="-"/>
            </a:pPr>
            <a:r>
              <a:rPr lang="de-DE" b="1" dirty="0"/>
              <a:t>36% PA; 30% TP; 27% KVT; 6%; M= 7. Semester (1.-30.)</a:t>
            </a:r>
          </a:p>
          <a:p>
            <a:pPr marL="170982" indent="-170982">
              <a:buFontTx/>
              <a:buChar char="-"/>
            </a:pPr>
            <a:r>
              <a:rPr lang="de-DE" dirty="0" err="1"/>
              <a:t>Healing</a:t>
            </a:r>
            <a:r>
              <a:rPr lang="de-DE" dirty="0"/>
              <a:t> Involvement als Maß für Therapeutische Selbstwirksamkeit</a:t>
            </a:r>
          </a:p>
          <a:p>
            <a:pPr marL="170982" indent="-170982">
              <a:buFontTx/>
              <a:buChar char="-"/>
            </a:pP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58</a:t>
            </a:fld>
            <a:endParaRPr lang="de-DE"/>
          </a:p>
        </p:txBody>
      </p:sp>
    </p:spTree>
    <p:extLst>
      <p:ext uri="{BB962C8B-B14F-4D97-AF65-F5344CB8AC3E}">
        <p14:creationId xmlns:p14="http://schemas.microsoft.com/office/powerpoint/2010/main" val="873271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r>
              <a:rPr lang="de-DE" b="1" dirty="0"/>
              <a:t>100 - 100</a:t>
            </a:r>
          </a:p>
          <a:p>
            <a:pPr marL="170982" indent="-170982">
              <a:buFontTx/>
              <a:buChar char="-"/>
            </a:pPr>
            <a:r>
              <a:rPr lang="de-DE" b="1" dirty="0"/>
              <a:t>gewichtet, wahrscheinlich score s.o.</a:t>
            </a:r>
          </a:p>
          <a:p>
            <a:pPr marL="170982" indent="-170982">
              <a:buFontTx/>
              <a:buChar char="-"/>
            </a:pPr>
            <a:r>
              <a:rPr lang="de-DE" b="1" dirty="0"/>
              <a:t>Keine </a:t>
            </a:r>
            <a:r>
              <a:rPr lang="de-DE" b="1" dirty="0" err="1"/>
              <a:t>Schulenunterschiede</a:t>
            </a:r>
            <a:endParaRPr lang="de-DE" b="1" dirty="0"/>
          </a:p>
          <a:p>
            <a:pPr marL="170982" indent="-170982">
              <a:buFontTx/>
              <a:buChar char="-"/>
            </a:pPr>
            <a:r>
              <a:rPr lang="de-DE" dirty="0"/>
              <a:t>Anstieg auf beiden Dimensionen, ES klein bis mittel</a:t>
            </a:r>
          </a:p>
          <a:p>
            <a:pPr marL="170982" indent="-170982">
              <a:buFontTx/>
              <a:buChar char="-"/>
            </a:pPr>
            <a:r>
              <a:rPr lang="de-DE" dirty="0"/>
              <a:t>Top 25% vs. Rest : keine Unterschiede </a:t>
            </a:r>
          </a:p>
          <a:p>
            <a:endParaRPr lang="de-DE" dirty="0"/>
          </a:p>
          <a:p>
            <a:r>
              <a:rPr lang="de-DE" dirty="0"/>
              <a:t>Items: </a:t>
            </a:r>
            <a:r>
              <a:rPr lang="en-US" dirty="0"/>
              <a:t>Active self-love  7.8 (“I tenderly, lovingly cherish myself”) </a:t>
            </a:r>
          </a:p>
          <a:p>
            <a:r>
              <a:rPr lang="en-US" dirty="0"/>
              <a:t>Self-protect 4.5 (“I put energy into providing for, looking after, </a:t>
            </a:r>
            <a:r>
              <a:rPr lang="en-US" dirty="0" err="1"/>
              <a:t>devel</a:t>
            </a:r>
            <a:r>
              <a:rPr lang="en-US" dirty="0"/>
              <a:t>-</a:t>
            </a:r>
          </a:p>
          <a:p>
            <a:r>
              <a:rPr lang="en-US" dirty="0" err="1"/>
              <a:t>oping</a:t>
            </a:r>
            <a:r>
              <a:rPr lang="en-US" dirty="0"/>
              <a:t> myself”) Self-affirm 4.5 (“Aware of my personal shortcomings</a:t>
            </a:r>
          </a:p>
          <a:p>
            <a:r>
              <a:rPr lang="en-US" dirty="0"/>
              <a:t>as well as my good points, I comfortably let myself be ‘as is’”) </a:t>
            </a:r>
          </a:p>
          <a:p>
            <a:r>
              <a:rPr lang="en-US" dirty="0"/>
              <a:t>Self-attack  7.8 (“Without considering what might happen, I hatefully</a:t>
            </a:r>
          </a:p>
          <a:p>
            <a:r>
              <a:rPr lang="en-US" dirty="0"/>
              <a:t>reject and destroy myself”)  Self-blame  4.5 (“I punish myself by</a:t>
            </a:r>
          </a:p>
          <a:p>
            <a:r>
              <a:rPr lang="en-US" dirty="0"/>
              <a:t>blaming myself and putting myself down”)  Self-neglect  4.5 (“I am</a:t>
            </a:r>
          </a:p>
          <a:p>
            <a:r>
              <a:rPr lang="en-US" dirty="0"/>
              <a:t>recklessly neglectful of myself, sometimes completely “spacing out””).</a:t>
            </a: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59</a:t>
            </a:fld>
            <a:endParaRPr lang="de-DE"/>
          </a:p>
        </p:txBody>
      </p:sp>
    </p:spTree>
    <p:extLst>
      <p:ext uri="{BB962C8B-B14F-4D97-AF65-F5344CB8AC3E}">
        <p14:creationId xmlns:p14="http://schemas.microsoft.com/office/powerpoint/2010/main" val="4024468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Nur univariat</a:t>
            </a:r>
          </a:p>
          <a:p>
            <a:r>
              <a:rPr lang="de-DE" dirty="0"/>
              <a:t>Kein Zusammenhang zwischen „at </a:t>
            </a:r>
            <a:r>
              <a:rPr lang="de-DE" dirty="0" err="1"/>
              <a:t>worst</a:t>
            </a:r>
            <a:r>
              <a:rPr lang="de-DE" dirty="0"/>
              <a:t>“ und </a:t>
            </a:r>
            <a:r>
              <a:rPr lang="de-DE" dirty="0" err="1"/>
              <a:t>healing</a:t>
            </a:r>
            <a:r>
              <a:rPr lang="de-DE" dirty="0"/>
              <a:t> </a:t>
            </a:r>
            <a:r>
              <a:rPr lang="de-DE" dirty="0" err="1"/>
              <a:t>involvement</a:t>
            </a:r>
            <a:r>
              <a:rPr lang="de-DE" dirty="0"/>
              <a:t> </a:t>
            </a:r>
          </a:p>
          <a:p>
            <a:r>
              <a:rPr lang="de-DE" b="1" dirty="0"/>
              <a:t>Interpretation – Moderation: wenn zufrieden mit SE, dann macht unterschied, ob sich </a:t>
            </a:r>
            <a:r>
              <a:rPr lang="de-DE" b="1" dirty="0" err="1"/>
              <a:t>introjekt</a:t>
            </a:r>
            <a:r>
              <a:rPr lang="de-DE" b="1" dirty="0"/>
              <a:t> verändert. Wenn nicht zufrieden, dann nicht.</a:t>
            </a:r>
          </a:p>
          <a:p>
            <a:r>
              <a:rPr lang="de-DE" b="1" dirty="0"/>
              <a:t>Internalisierung Th. Beziehung? </a:t>
            </a:r>
            <a:r>
              <a:rPr lang="de-DE" b="1" dirty="0" err="1"/>
              <a:t>Inftrojekt</a:t>
            </a:r>
            <a:r>
              <a:rPr lang="de-DE" b="1" dirty="0"/>
              <a:t>. Attributionsstil?</a:t>
            </a:r>
          </a:p>
          <a:p>
            <a:r>
              <a:rPr lang="de-DE" dirty="0"/>
              <a:t>Hier wissen nicht, welches Ausgangsniveau</a:t>
            </a:r>
          </a:p>
          <a:p>
            <a:endParaRPr lang="de-DE" dirty="0"/>
          </a:p>
          <a:p>
            <a:r>
              <a:rPr lang="de-DE" b="1" dirty="0"/>
              <a:t>SE Stunden M=130 (200/65/40h)</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60</a:t>
            </a:fld>
            <a:endParaRPr lang="de-DE"/>
          </a:p>
        </p:txBody>
      </p:sp>
    </p:spTree>
    <p:extLst>
      <p:ext uri="{BB962C8B-B14F-4D97-AF65-F5344CB8AC3E}">
        <p14:creationId xmlns:p14="http://schemas.microsoft.com/office/powerpoint/2010/main" val="929502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10</a:t>
            </a:fld>
            <a:endParaRPr lang="de-DE"/>
          </a:p>
        </p:txBody>
      </p:sp>
    </p:spTree>
    <p:extLst>
      <p:ext uri="{BB962C8B-B14F-4D97-AF65-F5344CB8AC3E}">
        <p14:creationId xmlns:p14="http://schemas.microsoft.com/office/powerpoint/2010/main" val="3140591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61</a:t>
            </a:fld>
            <a:endParaRPr lang="de-DE"/>
          </a:p>
        </p:txBody>
      </p:sp>
    </p:spTree>
    <p:extLst>
      <p:ext uri="{BB962C8B-B14F-4D97-AF65-F5344CB8AC3E}">
        <p14:creationId xmlns:p14="http://schemas.microsoft.com/office/powerpoint/2010/main" val="1470236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62</a:t>
            </a:fld>
            <a:endParaRPr lang="de-DE"/>
          </a:p>
        </p:txBody>
      </p:sp>
    </p:spTree>
    <p:extLst>
      <p:ext uri="{BB962C8B-B14F-4D97-AF65-F5344CB8AC3E}">
        <p14:creationId xmlns:p14="http://schemas.microsoft.com/office/powerpoint/2010/main" val="2331779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63</a:t>
            </a:fld>
            <a:endParaRPr lang="de-DE"/>
          </a:p>
        </p:txBody>
      </p:sp>
    </p:spTree>
    <p:extLst>
      <p:ext uri="{BB962C8B-B14F-4D97-AF65-F5344CB8AC3E}">
        <p14:creationId xmlns:p14="http://schemas.microsoft.com/office/powerpoint/2010/main" val="3912819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 Master </a:t>
            </a:r>
            <a:r>
              <a:rPr lang="de-DE" dirty="0" err="1"/>
              <a:t>degree</a:t>
            </a:r>
            <a:r>
              <a:rPr lang="de-DE" dirty="0"/>
              <a:t> Psych. (</a:t>
            </a:r>
            <a:r>
              <a:rPr lang="de-DE" dirty="0" err="1"/>
              <a:t>criterion</a:t>
            </a:r>
            <a:r>
              <a:rPr lang="de-DE" dirty="0"/>
              <a:t>)</a:t>
            </a:r>
          </a:p>
          <a:p>
            <a:r>
              <a:rPr lang="de-DE" dirty="0"/>
              <a:t>4200h – 3-5 </a:t>
            </a:r>
            <a:r>
              <a:rPr lang="de-DE" dirty="0" err="1"/>
              <a:t>years</a:t>
            </a:r>
            <a:endParaRPr lang="de-DE" dirty="0"/>
          </a:p>
          <a:p>
            <a:endParaRPr lang="de-DE" dirty="0"/>
          </a:p>
          <a:p>
            <a:r>
              <a:rPr lang="de-DE" dirty="0"/>
              <a:t>30% </a:t>
            </a:r>
            <a:r>
              <a:rPr lang="de-DE" dirty="0" err="1"/>
              <a:t>dropout</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64</a:t>
            </a:fld>
            <a:endParaRPr lang="de-DE"/>
          </a:p>
        </p:txBody>
      </p:sp>
    </p:spTree>
    <p:extLst>
      <p:ext uri="{BB962C8B-B14F-4D97-AF65-F5344CB8AC3E}">
        <p14:creationId xmlns:p14="http://schemas.microsoft.com/office/powerpoint/2010/main" val="22969537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66</a:t>
            </a:fld>
            <a:endParaRPr lang="de-DE"/>
          </a:p>
        </p:txBody>
      </p:sp>
    </p:spTree>
    <p:extLst>
      <p:ext uri="{BB962C8B-B14F-4D97-AF65-F5344CB8AC3E}">
        <p14:creationId xmlns:p14="http://schemas.microsoft.com/office/powerpoint/2010/main" val="2131010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Start </a:t>
            </a:r>
            <a:r>
              <a:rPr lang="de-DE" dirty="0" err="1"/>
              <a:t>with</a:t>
            </a:r>
            <a:r>
              <a:rPr lang="de-DE" dirty="0"/>
              <a:t> intrapersonal – </a:t>
            </a:r>
            <a:r>
              <a:rPr lang="de-DE" dirty="0" err="1"/>
              <a:t>how</a:t>
            </a:r>
            <a:r>
              <a:rPr lang="de-DE" dirty="0"/>
              <a:t> </a:t>
            </a:r>
            <a:r>
              <a:rPr lang="de-DE" dirty="0" err="1"/>
              <a:t>trainees</a:t>
            </a:r>
            <a:r>
              <a:rPr lang="de-DE" dirty="0"/>
              <a:t> deal </a:t>
            </a:r>
            <a:r>
              <a:rPr lang="de-DE" dirty="0" err="1"/>
              <a:t>with</a:t>
            </a:r>
            <a:r>
              <a:rPr lang="de-DE" dirty="0"/>
              <a:t> </a:t>
            </a:r>
            <a:r>
              <a:rPr lang="de-DE" dirty="0" err="1"/>
              <a:t>them</a:t>
            </a:r>
            <a:r>
              <a:rPr lang="de-DE" dirty="0"/>
              <a:t> </a:t>
            </a:r>
            <a:r>
              <a:rPr lang="de-DE" dirty="0" err="1"/>
              <a:t>theselves</a:t>
            </a:r>
            <a:r>
              <a:rPr lang="de-DE" dirty="0"/>
              <a:t> (intrapersonal). </a:t>
            </a:r>
            <a:r>
              <a:rPr lang="de-DE" dirty="0" err="1"/>
              <a:t>Introjects</a:t>
            </a:r>
            <a:r>
              <a:rPr lang="de-DE" dirty="0"/>
              <a:t> – </a:t>
            </a:r>
            <a:r>
              <a:rPr lang="de-DE" dirty="0" err="1"/>
              <a:t>related</a:t>
            </a:r>
            <a:r>
              <a:rPr lang="de-DE" dirty="0"/>
              <a:t> </a:t>
            </a:r>
            <a:r>
              <a:rPr lang="de-DE" dirty="0" err="1"/>
              <a:t>to</a:t>
            </a:r>
            <a:r>
              <a:rPr lang="de-DE" dirty="0"/>
              <a:t> interpersonal </a:t>
            </a:r>
            <a:r>
              <a:rPr lang="de-DE" dirty="0" err="1"/>
              <a:t>behavior</a:t>
            </a:r>
            <a:r>
              <a:rPr lang="de-DE" dirty="0"/>
              <a:t> in </a:t>
            </a:r>
            <a:r>
              <a:rPr lang="de-DE" dirty="0" err="1"/>
              <a:t>previous</a:t>
            </a:r>
            <a:r>
              <a:rPr lang="de-DE" dirty="0"/>
              <a:t> </a:t>
            </a:r>
            <a:r>
              <a:rPr lang="de-DE" dirty="0" err="1"/>
              <a:t>studies</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How</a:t>
            </a:r>
            <a:r>
              <a:rPr lang="de-DE" dirty="0"/>
              <a:t> do </a:t>
            </a:r>
            <a:r>
              <a:rPr lang="de-DE" dirty="0" err="1"/>
              <a:t>you</a:t>
            </a:r>
            <a:r>
              <a:rPr lang="de-DE" dirty="0"/>
              <a:t> </a:t>
            </a:r>
            <a:r>
              <a:rPr lang="de-DE" dirty="0" err="1"/>
              <a:t>treat</a:t>
            </a:r>
            <a:r>
              <a:rPr lang="de-DE" dirty="0"/>
              <a:t> </a:t>
            </a:r>
            <a:r>
              <a:rPr lang="de-DE" dirty="0" err="1"/>
              <a:t>yourself</a:t>
            </a:r>
            <a:r>
              <a:rPr lang="de-DE" dirty="0"/>
              <a:t> </a:t>
            </a:r>
            <a:r>
              <a:rPr lang="de-DE" dirty="0" err="1"/>
              <a:t>during</a:t>
            </a:r>
            <a:r>
              <a:rPr lang="de-DE" dirty="0"/>
              <a:t> </a:t>
            </a:r>
            <a:r>
              <a:rPr lang="de-DE" dirty="0" err="1"/>
              <a:t>your</a:t>
            </a:r>
            <a:r>
              <a:rPr lang="de-DE" dirty="0"/>
              <a:t> </a:t>
            </a:r>
            <a:r>
              <a:rPr lang="de-DE" dirty="0" err="1"/>
              <a:t>best</a:t>
            </a:r>
            <a:r>
              <a:rPr lang="de-DE" dirty="0"/>
              <a:t> and </a:t>
            </a:r>
            <a:r>
              <a:rPr lang="de-DE" dirty="0" err="1"/>
              <a:t>worst</a:t>
            </a:r>
            <a:r>
              <a:rPr lang="de-DE" dirty="0"/>
              <a:t> </a:t>
            </a:r>
            <a:r>
              <a:rPr lang="de-DE" dirty="0" err="1"/>
              <a:t>times</a:t>
            </a:r>
            <a:r>
              <a:rPr lang="de-DE" dirty="0"/>
              <a:t>. – intrapersonal = E.g. </a:t>
            </a:r>
            <a:r>
              <a:rPr lang="de-DE" dirty="0" err="1"/>
              <a:t>self</a:t>
            </a:r>
            <a:r>
              <a:rPr lang="de-DE" dirty="0"/>
              <a:t> </a:t>
            </a:r>
            <a:r>
              <a:rPr lang="de-DE" dirty="0" err="1"/>
              <a:t>critizism</a:t>
            </a:r>
            <a:r>
              <a:rPr lang="de-DE" dirty="0"/>
              <a:t> / </a:t>
            </a:r>
            <a:r>
              <a:rPr lang="de-DE" dirty="0" err="1"/>
              <a:t>acceptance</a:t>
            </a:r>
            <a:endParaRPr lang="de-DE" dirty="0"/>
          </a:p>
          <a:p>
            <a:r>
              <a:rPr lang="de-DE" dirty="0"/>
              <a:t>2 </a:t>
            </a:r>
            <a:r>
              <a:rPr lang="de-DE" dirty="0" err="1"/>
              <a:t>dimensions</a:t>
            </a:r>
            <a:endParaRPr lang="de-DE" dirty="0"/>
          </a:p>
          <a:p>
            <a:endParaRPr lang="de-DE" dirty="0"/>
          </a:p>
          <a:p>
            <a:r>
              <a:rPr lang="de-DE" dirty="0" err="1"/>
              <a:t>Correspondance</a:t>
            </a:r>
            <a:r>
              <a:rPr lang="de-DE" dirty="0"/>
              <a:t> </a:t>
            </a:r>
            <a:r>
              <a:rPr lang="de-DE" dirty="0" err="1"/>
              <a:t>dominate</a:t>
            </a:r>
            <a:r>
              <a:rPr lang="de-DE" dirty="0"/>
              <a:t> </a:t>
            </a:r>
            <a:r>
              <a:rPr lang="de-DE" dirty="0" err="1"/>
              <a:t>submission</a:t>
            </a:r>
            <a:endParaRPr lang="de-DE" dirty="0"/>
          </a:p>
          <a:p>
            <a:endParaRPr lang="de-DE" dirty="0"/>
          </a:p>
          <a:p>
            <a:r>
              <a:rPr lang="de-DE" dirty="0"/>
              <a:t>Basis Benjamin (</a:t>
            </a:r>
            <a:r>
              <a:rPr lang="de-DE" dirty="0" err="1"/>
              <a:t>reference</a:t>
            </a:r>
            <a:r>
              <a:rPr lang="de-DE" dirty="0"/>
              <a:t> Leary interpersonal </a:t>
            </a:r>
            <a:r>
              <a:rPr lang="de-DE" dirty="0" err="1"/>
              <a:t>circle</a:t>
            </a:r>
            <a:r>
              <a:rPr lang="de-DE" dirty="0"/>
              <a:t>: </a:t>
            </a:r>
            <a:r>
              <a:rPr lang="de-DE" dirty="0" err="1"/>
              <a:t>dominate-submit</a:t>
            </a:r>
            <a:r>
              <a:rPr lang="de-DE" dirty="0"/>
              <a:t>; </a:t>
            </a:r>
            <a:r>
              <a:rPr lang="de-DE" dirty="0" err="1"/>
              <a:t>love-hate</a:t>
            </a:r>
            <a:r>
              <a:rPr lang="de-DE" dirty="0"/>
              <a:t>) &amp; </a:t>
            </a:r>
            <a:r>
              <a:rPr lang="de-DE" dirty="0" err="1"/>
              <a:t>Schafer</a:t>
            </a:r>
            <a:r>
              <a:rPr lang="de-DE" dirty="0"/>
              <a:t> </a:t>
            </a:r>
            <a:r>
              <a:rPr lang="de-DE" dirty="0" err="1"/>
              <a:t>parentlike</a:t>
            </a:r>
            <a:r>
              <a:rPr lang="de-DE" dirty="0"/>
              <a:t> </a:t>
            </a:r>
            <a:r>
              <a:rPr lang="de-DE" dirty="0" err="1"/>
              <a:t>behaviors</a:t>
            </a:r>
            <a:r>
              <a:rPr lang="de-DE" dirty="0"/>
              <a:t>: </a:t>
            </a:r>
            <a:r>
              <a:rPr lang="de-DE" dirty="0" err="1"/>
              <a:t>control-autonomy</a:t>
            </a:r>
            <a:r>
              <a:rPr lang="de-DE" dirty="0"/>
              <a:t>, </a:t>
            </a:r>
            <a:r>
              <a:rPr lang="de-DE" dirty="0" err="1"/>
              <a:t>love-hate</a:t>
            </a:r>
            <a:r>
              <a:rPr lang="de-DE" dirty="0"/>
              <a:t>)</a:t>
            </a:r>
          </a:p>
          <a:p>
            <a:r>
              <a:rPr lang="de-DE" dirty="0" err="1"/>
              <a:t>Structural</a:t>
            </a:r>
            <a:r>
              <a:rPr lang="de-DE" dirty="0"/>
              <a:t> </a:t>
            </a:r>
            <a:r>
              <a:rPr lang="de-DE" dirty="0" err="1"/>
              <a:t>analysis</a:t>
            </a:r>
            <a:r>
              <a:rPr lang="de-DE" dirty="0"/>
              <a:t> </a:t>
            </a:r>
            <a:r>
              <a:rPr lang="de-DE" dirty="0" err="1"/>
              <a:t>of</a:t>
            </a:r>
            <a:r>
              <a:rPr lang="de-DE" dirty="0"/>
              <a:t> social </a:t>
            </a:r>
            <a:r>
              <a:rPr lang="de-DE" dirty="0" err="1"/>
              <a:t>behavior</a:t>
            </a:r>
            <a:endParaRPr lang="de-DE" dirty="0"/>
          </a:p>
          <a:p>
            <a:pPr marL="171450" indent="-171450">
              <a:buFontTx/>
              <a:buChar char="-"/>
            </a:pPr>
            <a:r>
              <a:rPr lang="de-DE" dirty="0"/>
              <a:t>3 </a:t>
            </a:r>
            <a:r>
              <a:rPr lang="de-DE" dirty="0" err="1"/>
              <a:t>dimensions</a:t>
            </a:r>
            <a:r>
              <a:rPr lang="de-DE" dirty="0"/>
              <a:t> </a:t>
            </a:r>
            <a:r>
              <a:rPr lang="de-DE" dirty="0" err="1"/>
              <a:t>of</a:t>
            </a:r>
            <a:r>
              <a:rPr lang="de-DE" dirty="0"/>
              <a:t> interpersonal </a:t>
            </a:r>
            <a:r>
              <a:rPr lang="de-DE" dirty="0" err="1"/>
              <a:t>behavior</a:t>
            </a:r>
            <a:endParaRPr lang="de-DE" dirty="0"/>
          </a:p>
          <a:p>
            <a:pPr marL="628650" lvl="1" indent="-171450">
              <a:buFontTx/>
              <a:buChar char="-"/>
            </a:pPr>
            <a:r>
              <a:rPr lang="de-DE" dirty="0" err="1"/>
              <a:t>Done</a:t>
            </a:r>
            <a:r>
              <a:rPr lang="de-DE" dirty="0"/>
              <a:t> </a:t>
            </a:r>
            <a:r>
              <a:rPr lang="de-DE" dirty="0" err="1"/>
              <a:t>to</a:t>
            </a:r>
            <a:r>
              <a:rPr lang="de-DE" dirty="0"/>
              <a:t> </a:t>
            </a:r>
            <a:r>
              <a:rPr lang="de-DE" dirty="0" err="1"/>
              <a:t>another</a:t>
            </a:r>
            <a:r>
              <a:rPr lang="de-DE" dirty="0"/>
              <a:t> </a:t>
            </a:r>
            <a:r>
              <a:rPr lang="de-DE" dirty="0" err="1"/>
              <a:t>person</a:t>
            </a:r>
            <a:r>
              <a:rPr lang="de-DE" dirty="0"/>
              <a:t> (</a:t>
            </a:r>
            <a:r>
              <a:rPr lang="de-DE" dirty="0" err="1"/>
              <a:t>parentlike</a:t>
            </a:r>
            <a:r>
              <a:rPr lang="de-DE" dirty="0"/>
              <a:t>) / </a:t>
            </a:r>
            <a:r>
              <a:rPr lang="de-DE" dirty="0" err="1"/>
              <a:t>active</a:t>
            </a:r>
            <a:endParaRPr lang="de-DE" dirty="0"/>
          </a:p>
          <a:p>
            <a:pPr marL="628650" lvl="1" indent="-171450">
              <a:buFontTx/>
              <a:buChar char="-"/>
            </a:pPr>
            <a:r>
              <a:rPr lang="de-DE" dirty="0" err="1"/>
              <a:t>Done</a:t>
            </a:r>
            <a:r>
              <a:rPr lang="de-DE" dirty="0"/>
              <a:t> </a:t>
            </a:r>
            <a:r>
              <a:rPr lang="de-DE" dirty="0" err="1"/>
              <a:t>to</a:t>
            </a:r>
            <a:r>
              <a:rPr lang="de-DE" dirty="0"/>
              <a:t> </a:t>
            </a:r>
            <a:r>
              <a:rPr lang="de-DE" dirty="0" err="1"/>
              <a:t>the</a:t>
            </a:r>
            <a:r>
              <a:rPr lang="de-DE" dirty="0"/>
              <a:t> </a:t>
            </a:r>
            <a:r>
              <a:rPr lang="de-DE" dirty="0" err="1"/>
              <a:t>self</a:t>
            </a:r>
            <a:r>
              <a:rPr lang="de-DE" dirty="0"/>
              <a:t> (</a:t>
            </a:r>
            <a:r>
              <a:rPr lang="de-DE" dirty="0" err="1"/>
              <a:t>child</a:t>
            </a:r>
            <a:r>
              <a:rPr lang="de-DE" dirty="0"/>
              <a:t>) / </a:t>
            </a:r>
            <a:r>
              <a:rPr lang="de-DE" dirty="0" err="1"/>
              <a:t>reactive</a:t>
            </a:r>
            <a:endParaRPr lang="de-DE" dirty="0"/>
          </a:p>
          <a:p>
            <a:pPr marL="628650" lvl="1" indent="-171450">
              <a:buFontTx/>
              <a:buChar char="-"/>
            </a:pPr>
            <a:r>
              <a:rPr lang="de-DE" dirty="0" err="1"/>
              <a:t>Done</a:t>
            </a:r>
            <a:r>
              <a:rPr lang="de-DE" dirty="0"/>
              <a:t> </a:t>
            </a:r>
            <a:r>
              <a:rPr lang="de-DE" dirty="0" err="1"/>
              <a:t>to</a:t>
            </a:r>
            <a:r>
              <a:rPr lang="de-DE" dirty="0"/>
              <a:t> </a:t>
            </a:r>
            <a:r>
              <a:rPr lang="de-DE" dirty="0" err="1"/>
              <a:t>the</a:t>
            </a:r>
            <a:r>
              <a:rPr lang="de-DE" dirty="0"/>
              <a:t> </a:t>
            </a:r>
            <a:r>
              <a:rPr lang="de-DE" dirty="0" err="1"/>
              <a:t>self</a:t>
            </a:r>
            <a:r>
              <a:rPr lang="de-DE" dirty="0"/>
              <a:t> (</a:t>
            </a:r>
            <a:r>
              <a:rPr lang="de-DE" dirty="0" err="1"/>
              <a:t>behaviors</a:t>
            </a:r>
            <a:r>
              <a:rPr lang="de-DE" dirty="0"/>
              <a:t> </a:t>
            </a:r>
            <a:r>
              <a:rPr lang="de-DE" dirty="0" err="1"/>
              <a:t>or</a:t>
            </a:r>
            <a:r>
              <a:rPr lang="de-DE" dirty="0"/>
              <a:t> </a:t>
            </a:r>
            <a:r>
              <a:rPr lang="de-DE" dirty="0" err="1"/>
              <a:t>attitudes</a:t>
            </a:r>
            <a:r>
              <a:rPr lang="de-DE" dirty="0"/>
              <a:t> </a:t>
            </a:r>
            <a:r>
              <a:rPr lang="de-DE" dirty="0" err="1"/>
              <a:t>directed</a:t>
            </a:r>
            <a:r>
              <a:rPr lang="de-DE" dirty="0"/>
              <a:t> </a:t>
            </a:r>
            <a:r>
              <a:rPr lang="de-DE" dirty="0" err="1"/>
              <a:t>towards</a:t>
            </a:r>
            <a:r>
              <a:rPr lang="de-DE" dirty="0"/>
              <a:t> </a:t>
            </a:r>
            <a:r>
              <a:rPr lang="de-DE" dirty="0" err="1"/>
              <a:t>self</a:t>
            </a:r>
            <a:r>
              <a:rPr lang="de-DE" dirty="0"/>
              <a:t>)</a:t>
            </a:r>
          </a:p>
          <a:p>
            <a:pPr marL="171450" lvl="0" indent="-171450">
              <a:buFontTx/>
              <a:buChar char="-"/>
            </a:pPr>
            <a:r>
              <a:rPr lang="de-DE" dirty="0"/>
              <a:t>Affiliation</a:t>
            </a:r>
          </a:p>
          <a:p>
            <a:pPr marL="171450" lvl="0" indent="-171450">
              <a:buFontTx/>
              <a:buChar char="-"/>
            </a:pPr>
            <a:r>
              <a:rPr lang="de-DE" dirty="0" err="1"/>
              <a:t>Interdependence</a:t>
            </a:r>
            <a:endParaRPr lang="de-DE" dirty="0"/>
          </a:p>
          <a:p>
            <a:pPr marL="171450" lvl="0" indent="-171450">
              <a:buFontTx/>
              <a:buChar char="-"/>
            </a:pPr>
            <a:endParaRPr lang="de-DE" dirty="0"/>
          </a:p>
          <a:p>
            <a:pPr marL="171450" lvl="0" indent="-171450">
              <a:buFontTx/>
              <a:buChar char="-"/>
            </a:pPr>
            <a:r>
              <a:rPr lang="de-DE" dirty="0"/>
              <a:t>This </a:t>
            </a:r>
            <a:r>
              <a:rPr lang="de-DE" dirty="0" err="1"/>
              <a:t>is</a:t>
            </a:r>
            <a:r>
              <a:rPr lang="de-DE" dirty="0"/>
              <a:t> </a:t>
            </a:r>
            <a:r>
              <a:rPr lang="de-DE" dirty="0" err="1"/>
              <a:t>how</a:t>
            </a:r>
            <a:r>
              <a:rPr lang="de-DE" dirty="0"/>
              <a:t> I </a:t>
            </a:r>
            <a:r>
              <a:rPr lang="de-DE" dirty="0" err="1"/>
              <a:t>treat</a:t>
            </a:r>
            <a:r>
              <a:rPr lang="de-DE" dirty="0"/>
              <a:t> </a:t>
            </a:r>
            <a:r>
              <a:rPr lang="de-DE" dirty="0" err="1"/>
              <a:t>myselfduring</a:t>
            </a:r>
            <a:r>
              <a:rPr lang="de-DE" dirty="0"/>
              <a:t> </a:t>
            </a:r>
            <a:r>
              <a:rPr lang="de-DE" dirty="0" err="1"/>
              <a:t>my</a:t>
            </a:r>
            <a:r>
              <a:rPr lang="de-DE" dirty="0"/>
              <a:t> </a:t>
            </a:r>
            <a:r>
              <a:rPr lang="de-DE" dirty="0" err="1"/>
              <a:t>best</a:t>
            </a:r>
            <a:r>
              <a:rPr lang="de-DE" dirty="0"/>
              <a:t> </a:t>
            </a:r>
            <a:r>
              <a:rPr lang="de-DE" dirty="0" err="1"/>
              <a:t>times</a:t>
            </a:r>
            <a:r>
              <a:rPr lang="de-DE" dirty="0"/>
              <a:t> / </a:t>
            </a:r>
            <a:r>
              <a:rPr lang="de-DE" dirty="0" err="1"/>
              <a:t>worst</a:t>
            </a:r>
            <a:r>
              <a:rPr lang="de-DE" dirty="0"/>
              <a:t> </a:t>
            </a:r>
            <a:r>
              <a:rPr lang="de-DE" dirty="0" err="1"/>
              <a:t>times</a:t>
            </a:r>
            <a:endParaRPr lang="de-DE" dirty="0"/>
          </a:p>
          <a:p>
            <a:pPr marL="171450" lvl="0" indent="-171450">
              <a:buFontTx/>
              <a:buChar char="-"/>
            </a:pPr>
            <a:endParaRPr lang="de-DE" dirty="0"/>
          </a:p>
          <a:p>
            <a:pPr marL="171450" lvl="0" indent="-171450">
              <a:buFontTx/>
              <a:buChar char="-"/>
            </a:pPr>
            <a:r>
              <a:rPr lang="de-DE" dirty="0" err="1"/>
              <a:t>Self</a:t>
            </a:r>
            <a:r>
              <a:rPr lang="de-DE" dirty="0"/>
              <a:t> </a:t>
            </a:r>
            <a:r>
              <a:rPr lang="de-DE" dirty="0" err="1"/>
              <a:t>control</a:t>
            </a:r>
            <a:r>
              <a:rPr lang="de-DE" dirty="0"/>
              <a:t>: </a:t>
            </a:r>
            <a:r>
              <a:rPr lang="de-DE" dirty="0" err="1"/>
              <a:t>I‘m</a:t>
            </a:r>
            <a:r>
              <a:rPr lang="de-DE" dirty="0"/>
              <a:t> </a:t>
            </a:r>
            <a:r>
              <a:rPr lang="de-DE" dirty="0" err="1"/>
              <a:t>careful</a:t>
            </a:r>
            <a:r>
              <a:rPr lang="de-DE" dirty="0"/>
              <a:t> </a:t>
            </a:r>
            <a:r>
              <a:rPr lang="de-DE" dirty="0" err="1"/>
              <a:t>to</a:t>
            </a:r>
            <a:r>
              <a:rPr lang="de-DE" dirty="0"/>
              <a:t> do </a:t>
            </a:r>
            <a:r>
              <a:rPr lang="de-DE" dirty="0" err="1"/>
              <a:t>everything</a:t>
            </a:r>
            <a:r>
              <a:rPr lang="de-DE" dirty="0"/>
              <a:t> </a:t>
            </a:r>
            <a:r>
              <a:rPr lang="de-DE" dirty="0" err="1"/>
              <a:t>right</a:t>
            </a:r>
            <a:r>
              <a:rPr lang="de-DE" dirty="0"/>
              <a:t> and </a:t>
            </a:r>
            <a:r>
              <a:rPr lang="de-DE" dirty="0" err="1"/>
              <a:t>thus</a:t>
            </a:r>
            <a:r>
              <a:rPr lang="de-DE" dirty="0"/>
              <a:t> </a:t>
            </a:r>
            <a:r>
              <a:rPr lang="de-DE" dirty="0" err="1"/>
              <a:t>I‘m</a:t>
            </a:r>
            <a:r>
              <a:rPr lang="de-DE" dirty="0"/>
              <a:t> </a:t>
            </a:r>
            <a:r>
              <a:rPr lang="de-DE" dirty="0" err="1"/>
              <a:t>watching</a:t>
            </a:r>
            <a:r>
              <a:rPr lang="de-DE" dirty="0"/>
              <a:t> and </a:t>
            </a:r>
            <a:r>
              <a:rPr lang="de-DE" dirty="0" err="1"/>
              <a:t>controlling</a:t>
            </a:r>
            <a:r>
              <a:rPr lang="de-DE" dirty="0"/>
              <a:t> </a:t>
            </a:r>
            <a:r>
              <a:rPr lang="de-DE" dirty="0" err="1"/>
              <a:t>myself</a:t>
            </a:r>
            <a:r>
              <a:rPr lang="de-DE" dirty="0"/>
              <a:t> </a:t>
            </a:r>
            <a:r>
              <a:rPr lang="de-DE" dirty="0" err="1"/>
              <a:t>very</a:t>
            </a:r>
            <a:r>
              <a:rPr lang="de-DE" dirty="0"/>
              <a:t> </a:t>
            </a:r>
            <a:r>
              <a:rPr lang="de-DE" dirty="0" err="1"/>
              <a:t>closely</a:t>
            </a:r>
            <a:r>
              <a:rPr lang="de-DE" dirty="0"/>
              <a:t>“.</a:t>
            </a:r>
          </a:p>
          <a:p>
            <a:pPr marL="171450" lvl="0" indent="-171450">
              <a:buFontTx/>
              <a:buChar char="-"/>
            </a:pPr>
            <a:r>
              <a:rPr lang="de-DE" dirty="0" err="1"/>
              <a:t>Self</a:t>
            </a:r>
            <a:r>
              <a:rPr lang="de-DE" dirty="0"/>
              <a:t> </a:t>
            </a:r>
            <a:r>
              <a:rPr lang="de-DE" dirty="0" err="1"/>
              <a:t>control</a:t>
            </a:r>
            <a:r>
              <a:rPr lang="de-DE" dirty="0"/>
              <a:t> x </a:t>
            </a:r>
            <a:r>
              <a:rPr lang="de-DE" dirty="0" err="1"/>
              <a:t>low</a:t>
            </a:r>
            <a:r>
              <a:rPr lang="de-DE" dirty="0"/>
              <a:t> </a:t>
            </a:r>
            <a:r>
              <a:rPr lang="de-DE" dirty="0" err="1"/>
              <a:t>affiliation</a:t>
            </a:r>
            <a:r>
              <a:rPr lang="de-DE" dirty="0"/>
              <a:t>: </a:t>
            </a:r>
            <a:r>
              <a:rPr lang="de-DE" dirty="0" err="1"/>
              <a:t>punish</a:t>
            </a:r>
            <a:r>
              <a:rPr lang="de-DE" dirty="0"/>
              <a:t> </a:t>
            </a:r>
            <a:r>
              <a:rPr lang="de-DE" dirty="0" err="1"/>
              <a:t>myself</a:t>
            </a:r>
            <a:r>
              <a:rPr lang="de-DE" dirty="0"/>
              <a:t> </a:t>
            </a:r>
            <a:r>
              <a:rPr lang="de-DE" dirty="0" err="1"/>
              <a:t>through</a:t>
            </a:r>
            <a:r>
              <a:rPr lang="de-DE" dirty="0"/>
              <a:t> </a:t>
            </a:r>
            <a:r>
              <a:rPr lang="de-DE" dirty="0" err="1"/>
              <a:t>self</a:t>
            </a:r>
            <a:r>
              <a:rPr lang="de-DE" dirty="0"/>
              <a:t> </a:t>
            </a:r>
            <a:r>
              <a:rPr lang="de-DE" dirty="0" err="1"/>
              <a:t>doubt</a:t>
            </a:r>
            <a:r>
              <a:rPr lang="de-DE" dirty="0"/>
              <a:t> and </a:t>
            </a:r>
            <a:r>
              <a:rPr lang="de-DE" dirty="0" err="1"/>
              <a:t>critizism</a:t>
            </a:r>
            <a:endParaRPr lang="de-DE" dirty="0"/>
          </a:p>
          <a:p>
            <a:pPr marL="628650" lvl="1" indent="-171450">
              <a:buFontTx/>
              <a:buChar char="-"/>
            </a:pP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67</a:t>
            </a:fld>
            <a:endParaRPr lang="de-DE"/>
          </a:p>
        </p:txBody>
      </p:sp>
    </p:spTree>
    <p:extLst>
      <p:ext uri="{BB962C8B-B14F-4D97-AF65-F5344CB8AC3E}">
        <p14:creationId xmlns:p14="http://schemas.microsoft.com/office/powerpoint/2010/main" val="1881282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100 </a:t>
            </a:r>
            <a:r>
              <a:rPr lang="de-DE" baseline="0" dirty="0" err="1"/>
              <a:t>self</a:t>
            </a:r>
            <a:r>
              <a:rPr lang="de-DE" baseline="0" dirty="0"/>
              <a:t> </a:t>
            </a:r>
            <a:r>
              <a:rPr lang="de-DE" baseline="0" dirty="0" err="1"/>
              <a:t>love</a:t>
            </a:r>
            <a:r>
              <a:rPr lang="de-DE" baseline="0" dirty="0"/>
              <a:t> - - 100 </a:t>
            </a:r>
            <a:r>
              <a:rPr lang="de-DE" baseline="0" dirty="0" err="1"/>
              <a:t>self</a:t>
            </a:r>
            <a:r>
              <a:rPr lang="de-DE" baseline="0" dirty="0"/>
              <a:t> </a:t>
            </a:r>
            <a:r>
              <a:rPr lang="de-DE" baseline="0" dirty="0" err="1"/>
              <a:t>attack</a:t>
            </a:r>
            <a:endParaRPr lang="de-DE" baseline="0" dirty="0"/>
          </a:p>
          <a:p>
            <a:endParaRPr lang="de-DE" baseline="0" dirty="0"/>
          </a:p>
          <a:p>
            <a:r>
              <a:rPr lang="de-DE" baseline="0" dirty="0" err="1"/>
              <a:t>Interdependence</a:t>
            </a:r>
            <a:r>
              <a:rPr lang="de-DE" baseline="0" dirty="0"/>
              <a:t>: d=.16</a:t>
            </a:r>
          </a:p>
          <a:p>
            <a:endParaRPr lang="de-DE" baseline="0" dirty="0"/>
          </a:p>
          <a:p>
            <a:r>
              <a:rPr lang="de-DE" baseline="0" dirty="0"/>
              <a:t>BZ: 69.8% </a:t>
            </a:r>
            <a:r>
              <a:rPr lang="de-DE" baseline="0" dirty="0" err="1"/>
              <a:t>improve</a:t>
            </a:r>
            <a:endParaRPr lang="de-DE" baseline="0" dirty="0"/>
          </a:p>
          <a:p>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68</a:t>
            </a:fld>
            <a:endParaRPr lang="de-DE"/>
          </a:p>
        </p:txBody>
      </p:sp>
    </p:spTree>
    <p:extLst>
      <p:ext uri="{BB962C8B-B14F-4D97-AF65-F5344CB8AC3E}">
        <p14:creationId xmlns:p14="http://schemas.microsoft.com/office/powerpoint/2010/main" val="1881282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Medium – </a:t>
            </a:r>
            <a:r>
              <a:rPr lang="de-DE" dirty="0" err="1"/>
              <a:t>explained</a:t>
            </a:r>
            <a:r>
              <a:rPr lang="de-DE" dirty="0"/>
              <a:t> </a:t>
            </a:r>
            <a:r>
              <a:rPr lang="de-DE" dirty="0" err="1"/>
              <a:t>by</a:t>
            </a:r>
            <a:r>
              <a:rPr lang="de-DE" dirty="0"/>
              <a:t> time x </a:t>
            </a:r>
            <a:r>
              <a:rPr lang="de-DE" dirty="0" err="1"/>
              <a:t>groups</a:t>
            </a:r>
            <a:endParaRPr lang="de-DE" dirty="0"/>
          </a:p>
          <a:p>
            <a:endParaRPr lang="de-DE" dirty="0"/>
          </a:p>
          <a:p>
            <a:r>
              <a:rPr lang="de-DE" dirty="0" err="1"/>
              <a:t>Starting</a:t>
            </a:r>
            <a:r>
              <a:rPr lang="de-DE" dirty="0"/>
              <a:t> </a:t>
            </a:r>
            <a:r>
              <a:rPr lang="de-DE" dirty="0" err="1"/>
              <a:t>with</a:t>
            </a:r>
            <a:r>
              <a:rPr lang="de-DE" dirty="0"/>
              <a:t> internal</a:t>
            </a:r>
            <a:r>
              <a:rPr lang="de-DE" baseline="0" dirty="0"/>
              <a:t> </a:t>
            </a:r>
            <a:r>
              <a:rPr lang="de-DE" baseline="0" dirty="0" err="1"/>
              <a:t>repesentations</a:t>
            </a:r>
            <a:r>
              <a:rPr lang="de-DE" baseline="0" dirty="0"/>
              <a:t> </a:t>
            </a:r>
            <a:r>
              <a:rPr lang="de-DE" baseline="0" dirty="0" err="1"/>
              <a:t>to</a:t>
            </a:r>
            <a:r>
              <a:rPr lang="de-DE" baseline="0" dirty="0"/>
              <a:t> „</a:t>
            </a:r>
            <a:r>
              <a:rPr lang="de-DE" baseline="0" dirty="0" err="1"/>
              <a:t>actual</a:t>
            </a:r>
            <a:r>
              <a:rPr lang="de-DE" baseline="0" dirty="0"/>
              <a:t>“ / </a:t>
            </a:r>
            <a:r>
              <a:rPr lang="de-DE" baseline="0" dirty="0" err="1"/>
              <a:t>perceived</a:t>
            </a:r>
            <a:r>
              <a:rPr lang="de-DE" baseline="0" dirty="0"/>
              <a:t> </a:t>
            </a:r>
            <a:r>
              <a:rPr lang="de-DE" baseline="0" dirty="0" err="1"/>
              <a:t>experience</a:t>
            </a:r>
            <a:r>
              <a:rPr lang="de-DE" baseline="0" dirty="0"/>
              <a:t> in </a:t>
            </a:r>
            <a:r>
              <a:rPr lang="de-DE" baseline="0" dirty="0" err="1"/>
              <a:t>relationships</a:t>
            </a:r>
            <a:endParaRPr lang="de-DE" baseline="0" dirty="0"/>
          </a:p>
          <a:p>
            <a:endParaRPr lang="de-DE" baseline="0" dirty="0"/>
          </a:p>
          <a:p>
            <a:r>
              <a:rPr lang="de-DE" baseline="0" dirty="0" err="1"/>
              <a:t>Interdependence</a:t>
            </a:r>
            <a:r>
              <a:rPr lang="de-DE" baseline="0" dirty="0"/>
              <a:t>: d=-14</a:t>
            </a:r>
          </a:p>
          <a:p>
            <a:r>
              <a:rPr lang="de-DE" baseline="0" dirty="0"/>
              <a:t>BZ: 69.8% </a:t>
            </a:r>
            <a:r>
              <a:rPr lang="de-DE" baseline="0" dirty="0" err="1"/>
              <a:t>improve</a:t>
            </a:r>
            <a:endParaRPr lang="de-DE" baseline="0" dirty="0"/>
          </a:p>
          <a:p>
            <a:r>
              <a:rPr lang="de-DE" baseline="0" dirty="0"/>
              <a:t>SZ: 30.5% </a:t>
            </a:r>
            <a:r>
              <a:rPr lang="de-DE" baseline="0" dirty="0" err="1"/>
              <a:t>improve</a:t>
            </a:r>
            <a:r>
              <a:rPr lang="de-DE" baseline="0" dirty="0"/>
              <a:t> </a:t>
            </a:r>
          </a:p>
          <a:p>
            <a:endParaRPr lang="de-DE" baseline="0" dirty="0"/>
          </a:p>
          <a:p>
            <a:r>
              <a:rPr lang="de-DE" baseline="0" dirty="0"/>
              <a:t>Korrelate: </a:t>
            </a:r>
            <a:r>
              <a:rPr lang="de-DE" baseline="0" dirty="0" err="1"/>
              <a:t>deterioation</a:t>
            </a:r>
            <a:r>
              <a:rPr lang="de-DE" baseline="0" dirty="0"/>
              <a:t>: </a:t>
            </a:r>
            <a:r>
              <a:rPr lang="de-DE" baseline="0" dirty="0" err="1"/>
              <a:t>stressful</a:t>
            </a:r>
            <a:r>
              <a:rPr lang="de-DE" baseline="0" dirty="0"/>
              <a:t> </a:t>
            </a:r>
            <a:r>
              <a:rPr lang="de-DE" baseline="0" dirty="0" err="1"/>
              <a:t>involvement</a:t>
            </a:r>
            <a:r>
              <a:rPr lang="de-DE" baseline="0" dirty="0"/>
              <a:t>, ECR </a:t>
            </a:r>
            <a:r>
              <a:rPr lang="de-DE" baseline="0" dirty="0" err="1"/>
              <a:t>both</a:t>
            </a:r>
            <a:r>
              <a:rPr lang="de-DE" baseline="0" dirty="0"/>
              <a:t> </a:t>
            </a:r>
            <a:r>
              <a:rPr lang="de-DE" baseline="0" dirty="0" err="1"/>
              <a:t>scales</a:t>
            </a:r>
            <a:endParaRPr lang="de-DE" baseline="0" dirty="0"/>
          </a:p>
          <a:p>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69</a:t>
            </a:fld>
            <a:endParaRPr lang="de-DE"/>
          </a:p>
        </p:txBody>
      </p:sp>
    </p:spTree>
    <p:extLst>
      <p:ext uri="{BB962C8B-B14F-4D97-AF65-F5344CB8AC3E}">
        <p14:creationId xmlns:p14="http://schemas.microsoft.com/office/powerpoint/2010/main" val="188128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t>
            </a:r>
            <a:r>
              <a:rPr lang="de-DE" dirty="0" err="1"/>
              <a:t>worst</a:t>
            </a:r>
            <a:r>
              <a:rPr lang="de-DE" dirty="0"/>
              <a:t>: time=-6</a:t>
            </a:r>
          </a:p>
          <a:p>
            <a:r>
              <a:rPr lang="de-DE" dirty="0" err="1"/>
              <a:t>Groupxtome</a:t>
            </a:r>
            <a:r>
              <a:rPr lang="de-DE" dirty="0"/>
              <a:t> -20</a:t>
            </a:r>
          </a:p>
          <a:p>
            <a:endParaRPr lang="de-DE" dirty="0"/>
          </a:p>
          <a:p>
            <a:r>
              <a:rPr lang="de-DE" dirty="0"/>
              <a:t>Change </a:t>
            </a:r>
            <a:r>
              <a:rPr lang="de-DE" dirty="0" err="1"/>
              <a:t>scores</a:t>
            </a:r>
            <a:r>
              <a:rPr lang="de-DE" dirty="0"/>
              <a:t>: </a:t>
            </a:r>
            <a:r>
              <a:rPr lang="de-DE" dirty="0" err="1"/>
              <a:t>no</a:t>
            </a:r>
            <a:r>
              <a:rPr lang="de-DE" dirty="0"/>
              <a:t> </a:t>
            </a:r>
            <a:r>
              <a:rPr lang="de-DE" dirty="0" err="1"/>
              <a:t>specific</a:t>
            </a:r>
            <a:r>
              <a:rPr lang="de-DE" dirty="0"/>
              <a:t> </a:t>
            </a:r>
            <a:r>
              <a:rPr lang="de-DE" dirty="0" err="1"/>
              <a:t>correlate</a:t>
            </a:r>
            <a:r>
              <a:rPr lang="de-DE" dirty="0"/>
              <a:t> – </a:t>
            </a:r>
            <a:r>
              <a:rPr lang="de-DE" dirty="0" err="1"/>
              <a:t>rather</a:t>
            </a:r>
            <a:r>
              <a:rPr lang="de-DE" dirty="0"/>
              <a:t> </a:t>
            </a:r>
          </a:p>
          <a:p>
            <a:r>
              <a:rPr lang="de-DE" dirty="0"/>
              <a:t>-&gt; </a:t>
            </a:r>
            <a:r>
              <a:rPr lang="de-DE" dirty="0" err="1"/>
              <a:t>no</a:t>
            </a:r>
            <a:r>
              <a:rPr lang="de-DE" dirty="0"/>
              <a:t> simple </a:t>
            </a:r>
            <a:r>
              <a:rPr lang="de-DE" dirty="0" err="1"/>
              <a:t>explanation</a:t>
            </a:r>
            <a:r>
              <a:rPr lang="de-DE" dirty="0"/>
              <a:t>. Patterns?</a:t>
            </a:r>
          </a:p>
          <a:p>
            <a:r>
              <a:rPr lang="de-DE" dirty="0"/>
              <a:t>-&gt; </a:t>
            </a:r>
            <a:r>
              <a:rPr lang="de-DE" dirty="0" err="1"/>
              <a:t>worst</a:t>
            </a:r>
            <a:r>
              <a:rPr lang="de-DE" dirty="0"/>
              <a:t> </a:t>
            </a:r>
            <a:r>
              <a:rPr lang="de-DE" dirty="0" err="1"/>
              <a:t>low</a:t>
            </a:r>
            <a:r>
              <a:rPr lang="de-DE" dirty="0"/>
              <a:t> </a:t>
            </a:r>
            <a:r>
              <a:rPr lang="de-DE" dirty="0" err="1"/>
              <a:t>life</a:t>
            </a:r>
            <a:r>
              <a:rPr lang="de-DE" dirty="0"/>
              <a:t> </a:t>
            </a:r>
            <a:r>
              <a:rPr lang="de-DE" dirty="0" err="1"/>
              <a:t>satisfaction</a:t>
            </a:r>
            <a:r>
              <a:rPr lang="de-DE" dirty="0"/>
              <a:t>, </a:t>
            </a:r>
            <a:r>
              <a:rPr lang="de-DE" dirty="0" err="1"/>
              <a:t>dissatisfied</a:t>
            </a:r>
            <a:r>
              <a:rPr lang="de-DE" dirty="0"/>
              <a:t> (</a:t>
            </a:r>
            <a:r>
              <a:rPr lang="de-DE" dirty="0" err="1"/>
              <a:t>complain</a:t>
            </a:r>
            <a:r>
              <a:rPr lang="de-DE" dirty="0"/>
              <a:t> -&gt; </a:t>
            </a:r>
            <a:r>
              <a:rPr lang="de-DE" dirty="0" err="1"/>
              <a:t>setting</a:t>
            </a:r>
            <a:r>
              <a:rPr lang="de-DE" dirty="0"/>
              <a:t>)</a:t>
            </a:r>
          </a:p>
          <a:p>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70</a:t>
            </a:fld>
            <a:endParaRPr lang="de-DE"/>
          </a:p>
        </p:txBody>
      </p:sp>
    </p:spTree>
    <p:extLst>
      <p:ext uri="{BB962C8B-B14F-4D97-AF65-F5344CB8AC3E}">
        <p14:creationId xmlns:p14="http://schemas.microsoft.com/office/powerpoint/2010/main" val="230288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How</a:t>
            </a:r>
            <a:r>
              <a:rPr lang="de-DE" dirty="0"/>
              <a:t> </a:t>
            </a:r>
            <a:r>
              <a:rPr lang="de-DE" dirty="0" err="1"/>
              <a:t>much</a:t>
            </a:r>
            <a:r>
              <a:rPr lang="de-DE" dirty="0"/>
              <a:t> </a:t>
            </a:r>
            <a:r>
              <a:rPr lang="de-DE" dirty="0" err="1"/>
              <a:t>are</a:t>
            </a:r>
            <a:r>
              <a:rPr lang="de-DE" dirty="0"/>
              <a:t> </a:t>
            </a:r>
            <a:r>
              <a:rPr lang="de-DE" dirty="0" err="1"/>
              <a:t>trainees</a:t>
            </a:r>
            <a:r>
              <a:rPr lang="de-DE" dirty="0"/>
              <a:t> </a:t>
            </a:r>
            <a:r>
              <a:rPr lang="de-DE" dirty="0" err="1"/>
              <a:t>interested</a:t>
            </a:r>
            <a:r>
              <a:rPr lang="de-DE" dirty="0"/>
              <a:t> in </a:t>
            </a:r>
            <a:r>
              <a:rPr lang="de-DE" dirty="0" err="1"/>
              <a:t>psychological</a:t>
            </a:r>
            <a:r>
              <a:rPr lang="de-DE" dirty="0"/>
              <a:t> </a:t>
            </a:r>
            <a:r>
              <a:rPr lang="de-DE" dirty="0" err="1"/>
              <a:t>explanations</a:t>
            </a:r>
            <a:r>
              <a:rPr lang="de-DE" dirty="0"/>
              <a:t> </a:t>
            </a:r>
            <a:r>
              <a:rPr lang="de-DE" dirty="0" err="1"/>
              <a:t>for</a:t>
            </a:r>
            <a:r>
              <a:rPr lang="de-DE" dirty="0"/>
              <a:t> </a:t>
            </a:r>
            <a:r>
              <a:rPr lang="de-DE" dirty="0" err="1"/>
              <a:t>behavior</a:t>
            </a:r>
            <a:r>
              <a:rPr lang="de-DE" dirty="0"/>
              <a:t>. </a:t>
            </a:r>
            <a:r>
              <a:rPr lang="de-DE" dirty="0" err="1"/>
              <a:t>How</a:t>
            </a:r>
            <a:r>
              <a:rPr lang="de-DE" dirty="0"/>
              <a:t> </a:t>
            </a:r>
            <a:r>
              <a:rPr lang="de-DE" dirty="0" err="1"/>
              <a:t>much</a:t>
            </a:r>
            <a:r>
              <a:rPr lang="de-DE" dirty="0"/>
              <a:t> in </a:t>
            </a:r>
            <a:r>
              <a:rPr lang="de-DE" dirty="0" err="1"/>
              <a:t>complexity</a:t>
            </a:r>
            <a:r>
              <a:rPr lang="de-DE" dirty="0"/>
              <a:t>.</a:t>
            </a:r>
          </a:p>
          <a:p>
            <a:r>
              <a:rPr lang="de-DE" dirty="0"/>
              <a:t>Males…</a:t>
            </a:r>
          </a:p>
          <a:p>
            <a:endParaRPr lang="de-DE" dirty="0"/>
          </a:p>
          <a:p>
            <a:r>
              <a:rPr lang="de-DE" dirty="0"/>
              <a:t>28 </a:t>
            </a:r>
            <a:r>
              <a:rPr lang="de-DE" dirty="0" err="1"/>
              <a:t>items</a:t>
            </a:r>
            <a:r>
              <a:rPr lang="de-DE" dirty="0"/>
              <a:t>; 1-7. „</a:t>
            </a:r>
            <a:r>
              <a:rPr lang="de-DE" dirty="0" err="1"/>
              <a:t>I‘m</a:t>
            </a:r>
            <a:r>
              <a:rPr lang="de-DE" dirty="0"/>
              <a:t> </a:t>
            </a:r>
            <a:r>
              <a:rPr lang="de-DE" dirty="0" err="1"/>
              <a:t>often</a:t>
            </a:r>
            <a:r>
              <a:rPr lang="de-DE" dirty="0"/>
              <a:t> </a:t>
            </a:r>
            <a:r>
              <a:rPr lang="de-DE" dirty="0" err="1"/>
              <a:t>thinig</a:t>
            </a:r>
            <a:r>
              <a:rPr lang="de-DE" baseline="0" dirty="0"/>
              <a:t> </a:t>
            </a:r>
            <a:r>
              <a:rPr lang="de-DE" baseline="0" dirty="0" err="1"/>
              <a:t>about</a:t>
            </a:r>
            <a:r>
              <a:rPr lang="de-DE" baseline="0" dirty="0"/>
              <a:t> </a:t>
            </a:r>
            <a:r>
              <a:rPr lang="de-DE" baseline="0" dirty="0" err="1"/>
              <a:t>the</a:t>
            </a:r>
            <a:r>
              <a:rPr lang="de-DE" baseline="0" dirty="0"/>
              <a:t> </a:t>
            </a:r>
            <a:r>
              <a:rPr lang="de-DE" baseline="0" dirty="0" err="1"/>
              <a:t>influence</a:t>
            </a:r>
            <a:r>
              <a:rPr lang="de-DE" baseline="0" dirty="0"/>
              <a:t> </a:t>
            </a:r>
            <a:r>
              <a:rPr lang="de-DE" baseline="0" dirty="0" err="1"/>
              <a:t>of</a:t>
            </a:r>
            <a:r>
              <a:rPr lang="de-DE" baseline="0" dirty="0"/>
              <a:t> </a:t>
            </a:r>
            <a:r>
              <a:rPr lang="de-DE" baseline="0" dirty="0" err="1"/>
              <a:t>others</a:t>
            </a:r>
            <a:r>
              <a:rPr lang="de-DE" baseline="0" dirty="0"/>
              <a:t> on </a:t>
            </a:r>
            <a:r>
              <a:rPr lang="de-DE" baseline="0" dirty="0" err="1"/>
              <a:t>my</a:t>
            </a:r>
            <a:r>
              <a:rPr lang="de-DE" baseline="0" dirty="0"/>
              <a:t> </a:t>
            </a:r>
            <a:r>
              <a:rPr lang="de-DE" baseline="0" dirty="0" err="1"/>
              <a:t>behavior</a:t>
            </a:r>
            <a:r>
              <a:rPr lang="de-DE" baseline="0" dirty="0"/>
              <a:t>“. „I </a:t>
            </a:r>
            <a:r>
              <a:rPr lang="de-DE" baseline="0" dirty="0" err="1"/>
              <a:t>have</a:t>
            </a:r>
            <a:r>
              <a:rPr lang="de-DE" baseline="0" dirty="0"/>
              <a:t> </a:t>
            </a:r>
            <a:r>
              <a:rPr lang="de-DE" baseline="0" dirty="0" err="1"/>
              <a:t>thought</a:t>
            </a:r>
            <a:r>
              <a:rPr lang="de-DE" baseline="0" dirty="0"/>
              <a:t> a </a:t>
            </a:r>
            <a:r>
              <a:rPr lang="de-DE" baseline="0" dirty="0" err="1"/>
              <a:t>lot</a:t>
            </a:r>
            <a:r>
              <a:rPr lang="de-DE" baseline="0" dirty="0"/>
              <a:t> </a:t>
            </a:r>
            <a:r>
              <a:rPr lang="de-DE" baseline="0" dirty="0" err="1"/>
              <a:t>about</a:t>
            </a:r>
            <a:r>
              <a:rPr lang="de-DE" baseline="0" dirty="0"/>
              <a:t> </a:t>
            </a:r>
            <a:r>
              <a:rPr lang="de-DE" baseline="0" dirty="0" err="1"/>
              <a:t>the</a:t>
            </a:r>
            <a:r>
              <a:rPr lang="de-DE" baseline="0" dirty="0"/>
              <a:t> personal </a:t>
            </a:r>
            <a:r>
              <a:rPr lang="de-DE" baseline="0" dirty="0" err="1"/>
              <a:t>background</a:t>
            </a:r>
            <a:r>
              <a:rPr lang="de-DE" baseline="0" dirty="0"/>
              <a:t> </a:t>
            </a:r>
            <a:r>
              <a:rPr lang="de-DE" baseline="0" dirty="0" err="1"/>
              <a:t>of</a:t>
            </a:r>
            <a:r>
              <a:rPr lang="de-DE" baseline="0" dirty="0"/>
              <a:t> </a:t>
            </a:r>
            <a:r>
              <a:rPr lang="de-DE" baseline="0" dirty="0" err="1"/>
              <a:t>my</a:t>
            </a:r>
            <a:r>
              <a:rPr lang="de-DE" baseline="0" dirty="0"/>
              <a:t> </a:t>
            </a:r>
            <a:r>
              <a:rPr lang="de-DE" baseline="0" dirty="0" err="1"/>
              <a:t>significant</a:t>
            </a:r>
            <a:r>
              <a:rPr lang="de-DE" baseline="0" dirty="0"/>
              <a:t> </a:t>
            </a:r>
            <a:r>
              <a:rPr lang="de-DE" baseline="0" dirty="0" err="1"/>
              <a:t>others</a:t>
            </a:r>
            <a:r>
              <a:rPr lang="de-DE" baseline="0" dirty="0"/>
              <a:t> – </a:t>
            </a:r>
            <a:r>
              <a:rPr lang="de-DE" baseline="0" dirty="0" err="1"/>
              <a:t>inorder</a:t>
            </a:r>
            <a:r>
              <a:rPr lang="de-DE" baseline="0" dirty="0"/>
              <a:t> </a:t>
            </a:r>
            <a:r>
              <a:rPr lang="de-DE" baseline="0" dirty="0" err="1"/>
              <a:t>to</a:t>
            </a:r>
            <a:r>
              <a:rPr lang="de-DE" baseline="0" dirty="0"/>
              <a:t> </a:t>
            </a:r>
            <a:r>
              <a:rPr lang="de-DE" baseline="0" dirty="0" err="1"/>
              <a:t>understand</a:t>
            </a:r>
            <a:r>
              <a:rPr lang="de-DE" baseline="0" dirty="0"/>
              <a:t> </a:t>
            </a:r>
            <a:r>
              <a:rPr lang="de-DE" baseline="0" dirty="0" err="1"/>
              <a:t>how</a:t>
            </a:r>
            <a:r>
              <a:rPr lang="de-DE" baseline="0" dirty="0"/>
              <a:t> </a:t>
            </a:r>
            <a:r>
              <a:rPr lang="de-DE" baseline="0" dirty="0" err="1"/>
              <a:t>they</a:t>
            </a:r>
            <a:r>
              <a:rPr lang="de-DE" baseline="0" dirty="0"/>
              <a:t> </a:t>
            </a:r>
            <a:r>
              <a:rPr lang="de-DE" baseline="0" dirty="0" err="1"/>
              <a:t>became</a:t>
            </a:r>
            <a:r>
              <a:rPr lang="de-DE" baseline="0" dirty="0"/>
              <a:t> </a:t>
            </a:r>
            <a:r>
              <a:rPr lang="de-DE" baseline="0" dirty="0" err="1"/>
              <a:t>the</a:t>
            </a:r>
            <a:r>
              <a:rPr lang="de-DE" baseline="0" dirty="0"/>
              <a:t> </a:t>
            </a:r>
            <a:r>
              <a:rPr lang="de-DE" baseline="0" dirty="0" err="1"/>
              <a:t>person</a:t>
            </a:r>
            <a:r>
              <a:rPr lang="de-DE" baseline="0" dirty="0"/>
              <a:t> </a:t>
            </a:r>
            <a:r>
              <a:rPr lang="de-DE" baseline="0" dirty="0" err="1"/>
              <a:t>they</a:t>
            </a:r>
            <a:r>
              <a:rPr lang="de-DE" baseline="0" dirty="0"/>
              <a:t> </a:t>
            </a:r>
            <a:r>
              <a:rPr lang="de-DE" baseline="0" dirty="0" err="1"/>
              <a:t>are</a:t>
            </a:r>
            <a:r>
              <a:rPr lang="de-DE" baseline="0" dirty="0"/>
              <a:t> </a:t>
            </a:r>
            <a:r>
              <a:rPr lang="de-DE" baseline="0" dirty="0" err="1"/>
              <a:t>today</a:t>
            </a:r>
            <a:r>
              <a:rPr lang="de-DE" baseline="0" dirty="0"/>
              <a:t>“.</a:t>
            </a:r>
          </a:p>
          <a:p>
            <a:endParaRPr lang="de-DE" baseline="0" dirty="0"/>
          </a:p>
          <a:p>
            <a:r>
              <a:rPr lang="de-DE" baseline="0" dirty="0"/>
              <a:t>CBT: .5 </a:t>
            </a:r>
            <a:r>
              <a:rPr lang="de-DE" baseline="0" dirty="0" err="1"/>
              <a:t>lower</a:t>
            </a:r>
            <a:endParaRPr lang="de-DE" baseline="0" dirty="0"/>
          </a:p>
          <a:p>
            <a:r>
              <a:rPr lang="de-DE" baseline="0" dirty="0"/>
              <a:t>Psych. </a:t>
            </a:r>
            <a:r>
              <a:rPr lang="de-DE" baseline="0" dirty="0" err="1"/>
              <a:t>Students</a:t>
            </a:r>
            <a:r>
              <a:rPr lang="de-DE" baseline="0" dirty="0"/>
              <a:t>: Fletcher, 1986 (check – N=40)</a:t>
            </a:r>
          </a:p>
          <a:p>
            <a:r>
              <a:rPr lang="de-DE" baseline="0" dirty="0"/>
              <a:t>Gender: also </a:t>
            </a:r>
            <a:r>
              <a:rPr lang="de-DE" baseline="0" dirty="0" err="1"/>
              <a:t>lower</a:t>
            </a:r>
            <a:r>
              <a:rPr lang="de-DE" baseline="0" dirty="0"/>
              <a:t> in </a:t>
            </a:r>
            <a:r>
              <a:rPr lang="de-DE" baseline="0" dirty="0" err="1"/>
              <a:t>validation</a:t>
            </a:r>
            <a:r>
              <a:rPr lang="de-DE" baseline="0" dirty="0"/>
              <a:t> sample.</a:t>
            </a:r>
          </a:p>
          <a:p>
            <a:r>
              <a:rPr lang="de-DE" baseline="0" dirty="0"/>
              <a:t>D=.16 (</a:t>
            </a:r>
            <a:r>
              <a:rPr lang="de-DE" baseline="0" dirty="0" err="1"/>
              <a:t>pre</a:t>
            </a:r>
            <a:r>
              <a:rPr lang="de-DE" baseline="0" dirty="0"/>
              <a:t>-post)</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71</a:t>
            </a:fld>
            <a:endParaRPr lang="de-DE"/>
          </a:p>
        </p:txBody>
      </p:sp>
    </p:spTree>
    <p:extLst>
      <p:ext uri="{BB962C8B-B14F-4D97-AF65-F5344CB8AC3E}">
        <p14:creationId xmlns:p14="http://schemas.microsoft.com/office/powerpoint/2010/main" val="2596216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b="1" dirty="0"/>
              <a:t>Kontextspezifität</a:t>
            </a:r>
            <a:r>
              <a:rPr lang="de-DE" baseline="0" dirty="0"/>
              <a:t> – z.B. auch Epstein: </a:t>
            </a:r>
            <a:r>
              <a:rPr lang="en-US" baseline="0" dirty="0"/>
              <a:t> “competence  can  be thought of as the judicious application of communication, knowledge, technical skills, clinical reasoning, emotions, values, and contextual  understanding  for  the  benefit  of  the  individual  and community  being  served.”</a:t>
            </a:r>
          </a:p>
          <a:p>
            <a:pPr>
              <a:buFontTx/>
              <a:buChar char="-"/>
            </a:pPr>
            <a:r>
              <a:rPr lang="en-US" baseline="0" dirty="0"/>
              <a:t> </a:t>
            </a:r>
            <a:r>
              <a:rPr lang="en-US" b="1" baseline="0" dirty="0" err="1"/>
              <a:t>meiste</a:t>
            </a:r>
            <a:r>
              <a:rPr lang="en-US" b="1" baseline="0" dirty="0"/>
              <a:t> </a:t>
            </a:r>
            <a:r>
              <a:rPr lang="en-US" b="1" baseline="0" dirty="0" err="1"/>
              <a:t>Kompetenzmaße</a:t>
            </a:r>
            <a:r>
              <a:rPr lang="en-US" b="1" baseline="0" dirty="0"/>
              <a:t> – </a:t>
            </a:r>
            <a:r>
              <a:rPr lang="en-US" b="1" baseline="0" dirty="0" err="1"/>
              <a:t>spezifische</a:t>
            </a:r>
            <a:r>
              <a:rPr lang="en-US" b="1" baseline="0" dirty="0"/>
              <a:t> o. </a:t>
            </a:r>
            <a:r>
              <a:rPr lang="en-US" b="1" baseline="0" dirty="0" err="1"/>
              <a:t>allgemeine</a:t>
            </a:r>
            <a:r>
              <a:rPr lang="en-US" b="1" baseline="0" dirty="0"/>
              <a:t> </a:t>
            </a:r>
            <a:r>
              <a:rPr lang="en-US" b="1" baseline="0" dirty="0" err="1"/>
              <a:t>Technik</a:t>
            </a:r>
            <a:r>
              <a:rPr lang="en-US" b="1" baseline="0" dirty="0"/>
              <a:t> </a:t>
            </a:r>
            <a:r>
              <a:rPr lang="en-US" baseline="0" dirty="0"/>
              <a:t>(Barber, 2007)</a:t>
            </a:r>
          </a:p>
          <a:p>
            <a:pPr>
              <a:buFontTx/>
              <a:buNone/>
            </a:pPr>
            <a:endParaRPr lang="de-DE" dirty="0"/>
          </a:p>
          <a:p>
            <a:r>
              <a:rPr lang="de-DE" b="1" dirty="0"/>
              <a:t>Frage Probleme: Welche Probleme wirft diese Unterscheidung auf? </a:t>
            </a:r>
          </a:p>
          <a:p>
            <a:r>
              <a:rPr lang="de-DE" b="1" dirty="0"/>
              <a:t>Bsp.:</a:t>
            </a:r>
            <a:r>
              <a:rPr lang="de-DE" b="1" baseline="0" dirty="0"/>
              <a:t> </a:t>
            </a:r>
          </a:p>
          <a:p>
            <a:pPr>
              <a:buFontTx/>
              <a:buChar char="-"/>
            </a:pPr>
            <a:r>
              <a:rPr lang="de-DE" baseline="0" dirty="0"/>
              <a:t>Schulen / Kontextspezifisch</a:t>
            </a:r>
          </a:p>
          <a:p>
            <a:pPr>
              <a:buFontTx/>
              <a:buChar char="-"/>
            </a:pPr>
            <a:r>
              <a:rPr lang="de-DE" baseline="0" dirty="0"/>
              <a:t>Übertragungsdeutungen bei Strukturschwachen Patienten </a:t>
            </a:r>
          </a:p>
          <a:p>
            <a:pPr>
              <a:buFontTx/>
              <a:buChar char="-"/>
            </a:pPr>
            <a:r>
              <a:rPr lang="de-DE" baseline="0" dirty="0"/>
              <a:t>RCT</a:t>
            </a:r>
          </a:p>
          <a:p>
            <a:pPr>
              <a:buFontTx/>
              <a:buChar char="-"/>
            </a:pPr>
            <a:r>
              <a:rPr lang="de-DE" b="1" baseline="0" dirty="0"/>
              <a:t>Rater muss wissen, was angemessen ist (</a:t>
            </a:r>
            <a:r>
              <a:rPr lang="de-DE" b="0" baseline="0" dirty="0"/>
              <a:t>Kompetenz = auszählen, Adhärenz = Werturteil)</a:t>
            </a:r>
            <a:endParaRPr lang="de-DE" b="1" baseline="0" dirty="0"/>
          </a:p>
          <a:p>
            <a:pPr>
              <a:buFontTx/>
              <a:buChar char="-"/>
            </a:pPr>
            <a:endParaRPr lang="de-DE" baseline="0" dirty="0"/>
          </a:p>
          <a:p>
            <a:pPr>
              <a:buFontTx/>
              <a:buChar char="-"/>
            </a:pPr>
            <a:r>
              <a:rPr lang="de-DE" baseline="0" dirty="0"/>
              <a:t>Definition: Sehr therapeutische Interventionen / Techniken fokussiert</a:t>
            </a:r>
          </a:p>
          <a:p>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11</a:t>
            </a:fld>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Engaging</a:t>
            </a:r>
            <a:r>
              <a:rPr lang="de-DE" baseline="0" dirty="0"/>
              <a:t> in Working Alliance, </a:t>
            </a:r>
            <a:r>
              <a:rPr lang="de-DE" baseline="0" dirty="0" err="1"/>
              <a:t>empathy</a:t>
            </a:r>
            <a:r>
              <a:rPr lang="de-DE" baseline="0" dirty="0"/>
              <a:t>, </a:t>
            </a:r>
            <a:r>
              <a:rPr lang="de-DE" baseline="0" dirty="0" err="1"/>
              <a:t>how</a:t>
            </a:r>
            <a:r>
              <a:rPr lang="de-DE" baseline="0" dirty="0"/>
              <a:t> </a:t>
            </a:r>
            <a:r>
              <a:rPr lang="de-DE" baseline="0" dirty="0" err="1"/>
              <a:t>authentic</a:t>
            </a:r>
            <a:r>
              <a:rPr lang="de-DE" baseline="0" dirty="0"/>
              <a:t> do </a:t>
            </a:r>
            <a:r>
              <a:rPr lang="de-DE" baseline="0" dirty="0" err="1"/>
              <a:t>you</a:t>
            </a:r>
            <a:r>
              <a:rPr lang="de-DE" baseline="0" dirty="0"/>
              <a:t> </a:t>
            </a:r>
            <a:r>
              <a:rPr lang="de-DE" baseline="0" dirty="0" err="1"/>
              <a:t>feel</a:t>
            </a:r>
            <a:r>
              <a:rPr lang="de-DE" baseline="0" dirty="0"/>
              <a:t>…</a:t>
            </a:r>
          </a:p>
          <a:p>
            <a:endParaRPr lang="de-DE" baseline="0" dirty="0"/>
          </a:p>
          <a:p>
            <a:r>
              <a:rPr lang="de-DE" baseline="0" dirty="0"/>
              <a:t>Orlinsky &amp; </a:t>
            </a:r>
            <a:r>
              <a:rPr lang="de-DE" baseline="0" dirty="0" err="1"/>
              <a:t>Ronnestad</a:t>
            </a:r>
            <a:r>
              <a:rPr lang="de-DE" baseline="0" dirty="0"/>
              <a:t>: 3,8</a:t>
            </a:r>
          </a:p>
          <a:p>
            <a:endParaRPr lang="de-DE" baseline="0" dirty="0"/>
          </a:p>
          <a:p>
            <a:r>
              <a:rPr lang="de-DE" baseline="0" dirty="0"/>
              <a:t>-CBT </a:t>
            </a:r>
            <a:r>
              <a:rPr lang="de-DE" baseline="0" dirty="0" err="1"/>
              <a:t>start</a:t>
            </a:r>
            <a:r>
              <a:rPr lang="de-DE" baseline="0" dirty="0"/>
              <a:t> „</a:t>
            </a:r>
            <a:r>
              <a:rPr lang="de-DE" baseline="0" dirty="0" err="1"/>
              <a:t>lower</a:t>
            </a:r>
            <a:r>
              <a:rPr lang="de-DE" baseline="0" dirty="0"/>
              <a:t>“ but </a:t>
            </a:r>
            <a:r>
              <a:rPr lang="de-DE" baseline="0" dirty="0" err="1"/>
              <a:t>show</a:t>
            </a:r>
            <a:r>
              <a:rPr lang="de-DE" baseline="0" dirty="0"/>
              <a:t> larger </a:t>
            </a:r>
            <a:r>
              <a:rPr lang="de-DE" baseline="0" dirty="0" err="1"/>
              <a:t>increase</a:t>
            </a:r>
            <a:endParaRPr lang="de-DE" baseline="0" dirty="0"/>
          </a:p>
          <a:p>
            <a:r>
              <a:rPr lang="de-DE" baseline="0" dirty="0"/>
              <a:t>-</a:t>
            </a:r>
            <a:r>
              <a:rPr lang="de-DE" baseline="0" dirty="0" err="1"/>
              <a:t>securely</a:t>
            </a:r>
            <a:r>
              <a:rPr lang="de-DE" baseline="0" dirty="0"/>
              <a:t> </a:t>
            </a:r>
            <a:r>
              <a:rPr lang="de-DE" baseline="0" dirty="0" err="1"/>
              <a:t>attached</a:t>
            </a:r>
            <a:r>
              <a:rPr lang="de-DE" baseline="0" dirty="0"/>
              <a:t> (</a:t>
            </a:r>
            <a:r>
              <a:rPr lang="de-DE" baseline="0" dirty="0" err="1"/>
              <a:t>resilience</a:t>
            </a:r>
            <a:r>
              <a:rPr lang="de-DE" baseline="0" dirty="0"/>
              <a:t>) [</a:t>
            </a:r>
            <a:r>
              <a:rPr lang="de-DE" baseline="0" dirty="0" err="1"/>
              <a:t>impact</a:t>
            </a:r>
            <a:r>
              <a:rPr lang="de-DE" baseline="0" dirty="0"/>
              <a:t> </a:t>
            </a:r>
            <a:r>
              <a:rPr lang="de-DE" baseline="0" dirty="0" err="1"/>
              <a:t>low</a:t>
            </a:r>
            <a:r>
              <a:rPr lang="de-DE" baseline="0" dirty="0" smtClean="0"/>
              <a:t>]</a:t>
            </a:r>
          </a:p>
          <a:p>
            <a:r>
              <a:rPr lang="de-DE" sz="1200" kern="1200" dirty="0" smtClean="0">
                <a:solidFill>
                  <a:schemeClr val="tx1"/>
                </a:solidFill>
                <a:effectLst/>
                <a:latin typeface="+mn-lt"/>
                <a:ea typeface="+mn-ea"/>
                <a:cs typeface="+mn-cs"/>
              </a:rPr>
              <a:t>Die Skala BRS beinhaltet die Items:</a:t>
            </a:r>
          </a:p>
          <a:p>
            <a:r>
              <a:rPr lang="de-DE" sz="1200" kern="1200" dirty="0" smtClean="0">
                <a:solidFill>
                  <a:schemeClr val="tx1"/>
                </a:solidFill>
                <a:effectLst/>
                <a:latin typeface="+mn-lt"/>
                <a:ea typeface="+mn-ea"/>
                <a:cs typeface="+mn-cs"/>
              </a:rPr>
              <a:t>Wie gut gelingt es ihnen, eine therapeutische Beziehung</a:t>
            </a:r>
          </a:p>
          <a:p>
            <a:r>
              <a:rPr lang="de-DE" sz="1200" kern="1200" dirty="0" smtClean="0">
                <a:solidFill>
                  <a:schemeClr val="tx1"/>
                </a:solidFill>
                <a:effectLst/>
                <a:latin typeface="+mn-lt"/>
                <a:ea typeface="+mn-ea"/>
                <a:cs typeface="+mn-cs"/>
              </a:rPr>
              <a:t>      mit Patient/</a:t>
            </a:r>
            <a:r>
              <a:rPr lang="de-DE" sz="1200" kern="1200" dirty="0" err="1" smtClean="0">
                <a:solidFill>
                  <a:schemeClr val="tx1"/>
                </a:solidFill>
                <a:effectLst/>
                <a:latin typeface="+mn-lt"/>
                <a:ea typeface="+mn-ea"/>
                <a:cs typeface="+mn-cs"/>
              </a:rPr>
              <a:t>inn</a:t>
            </a:r>
            <a:r>
              <a:rPr lang="de-DE" sz="1200" kern="1200" dirty="0" smtClean="0">
                <a:solidFill>
                  <a:schemeClr val="tx1"/>
                </a:solidFill>
                <a:effectLst/>
                <a:latin typeface="+mn-lt"/>
                <a:ea typeface="+mn-ea"/>
                <a:cs typeface="+mn-cs"/>
              </a:rPr>
              <a:t>/en aufzubauen?		0	1	2	3	4	5</a:t>
            </a:r>
          </a:p>
          <a:p>
            <a:r>
              <a:rPr lang="de-DE" sz="1200" kern="1200" dirty="0" smtClean="0">
                <a:solidFill>
                  <a:schemeClr val="tx1"/>
                </a:solidFill>
                <a:effectLst/>
                <a:latin typeface="+mn-lt"/>
                <a:ea typeface="+mn-ea"/>
                <a:cs typeface="+mn-cs"/>
              </a:rPr>
              <a:t>4.  Wie ?natürlich? (persönlich authentisch) empfinden Sie sich</a:t>
            </a:r>
          </a:p>
          <a:p>
            <a:r>
              <a:rPr lang="de-DE" sz="1200" kern="1200" dirty="0" smtClean="0">
                <a:solidFill>
                  <a:schemeClr val="tx1"/>
                </a:solidFill>
                <a:effectLst/>
                <a:latin typeface="+mn-lt"/>
                <a:ea typeface="+mn-ea"/>
                <a:cs typeface="+mn-cs"/>
              </a:rPr>
              <a:t>      in Ihrer therapeutischen Arbeit mit Patienten?		0	1	2	3	4	5</a:t>
            </a:r>
          </a:p>
          <a:p>
            <a:r>
              <a:rPr lang="de-DE" sz="1200" kern="1200" dirty="0" smtClean="0">
                <a:solidFill>
                  <a:schemeClr val="tx1"/>
                </a:solidFill>
                <a:effectLst/>
                <a:latin typeface="+mn-lt"/>
                <a:ea typeface="+mn-ea"/>
                <a:cs typeface="+mn-cs"/>
              </a:rPr>
              <a:t>5. Wie groß ist Ihr Einfühlungsvermögen gegenüber Patienten,</a:t>
            </a:r>
          </a:p>
          <a:p>
            <a:r>
              <a:rPr lang="de-DE" sz="1200" kern="1200" dirty="0" smtClean="0">
                <a:solidFill>
                  <a:schemeClr val="tx1"/>
                </a:solidFill>
                <a:effectLst/>
                <a:latin typeface="+mn-lt"/>
                <a:ea typeface="+mn-ea"/>
                <a:cs typeface="+mn-cs"/>
              </a:rPr>
              <a:t>      mit denen Sie relativ wenig gemeinsam haben?		0	1	2	3	4	5</a:t>
            </a:r>
          </a:p>
          <a:p>
            <a:r>
              <a:rPr lang="de-DE" sz="1200" kern="1200" dirty="0" smtClean="0">
                <a:solidFill>
                  <a:schemeClr val="tx1"/>
                </a:solidFill>
                <a:effectLst/>
                <a:latin typeface="+mn-lt"/>
                <a:ea typeface="+mn-ea"/>
                <a:cs typeface="+mn-cs"/>
              </a:rPr>
              <a:t>6. Wie gut können Sie Ihren Patienten Ihr Verständnis</a:t>
            </a:r>
          </a:p>
          <a:p>
            <a:r>
              <a:rPr lang="de-DE" sz="1200" kern="1200" dirty="0" smtClean="0">
                <a:solidFill>
                  <a:schemeClr val="tx1"/>
                </a:solidFill>
                <a:effectLst/>
                <a:latin typeface="+mn-lt"/>
                <a:ea typeface="+mn-ea"/>
                <a:cs typeface="+mn-cs"/>
              </a:rPr>
              <a:t>      und Ihr Interesse vermitteln?</a:t>
            </a:r>
          </a:p>
          <a:p>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72</a:t>
            </a:fld>
            <a:endParaRPr lang="de-DE"/>
          </a:p>
        </p:txBody>
      </p:sp>
    </p:spTree>
    <p:extLst>
      <p:ext uri="{BB962C8B-B14F-4D97-AF65-F5344CB8AC3E}">
        <p14:creationId xmlns:p14="http://schemas.microsoft.com/office/powerpoint/2010/main" val="8364282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Cbt</a:t>
            </a:r>
            <a:r>
              <a:rPr lang="de-DE" dirty="0"/>
              <a:t> fair </a:t>
            </a:r>
            <a:r>
              <a:rPr lang="de-DE" dirty="0" err="1"/>
              <a:t>little</a:t>
            </a:r>
            <a:r>
              <a:rPr lang="de-DE" baseline="0" dirty="0"/>
              <a:t> </a:t>
            </a:r>
            <a:r>
              <a:rPr lang="de-DE" baseline="0" dirty="0" err="1"/>
              <a:t>lower</a:t>
            </a:r>
            <a:r>
              <a:rPr lang="de-DE" baseline="0" dirty="0"/>
              <a:t> (relational), </a:t>
            </a:r>
            <a:r>
              <a:rPr lang="de-DE" baseline="0" dirty="0" err="1"/>
              <a:t>generally</a:t>
            </a:r>
            <a:r>
              <a:rPr lang="de-DE" baseline="0" dirty="0"/>
              <a:t> catch </a:t>
            </a:r>
            <a:r>
              <a:rPr lang="de-DE" baseline="0" dirty="0" err="1"/>
              <a:t>up</a:t>
            </a:r>
            <a:r>
              <a:rPr lang="de-DE" baseline="0" dirty="0"/>
              <a:t> (</a:t>
            </a:r>
            <a:r>
              <a:rPr lang="de-DE" baseline="0" dirty="0" err="1"/>
              <a:t>except</a:t>
            </a:r>
            <a:r>
              <a:rPr lang="de-DE" baseline="0" dirty="0"/>
              <a:t> ACS)</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73</a:t>
            </a:fld>
            <a:endParaRPr lang="de-DE"/>
          </a:p>
        </p:txBody>
      </p:sp>
    </p:spTree>
    <p:extLst>
      <p:ext uri="{BB962C8B-B14F-4D97-AF65-F5344CB8AC3E}">
        <p14:creationId xmlns:p14="http://schemas.microsoft.com/office/powerpoint/2010/main" val="1025991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Wie wir Mentalisieren</a:t>
            </a:r>
            <a:r>
              <a:rPr lang="de-DE" baseline="0" dirty="0" smtClean="0"/>
              <a:t> den Eltern im </a:t>
            </a:r>
            <a:r>
              <a:rPr lang="de-DE" baseline="0" dirty="0" err="1" smtClean="0"/>
              <a:t>Lighthouse</a:t>
            </a:r>
            <a:r>
              <a:rPr lang="de-DE" baseline="0" dirty="0" smtClean="0"/>
              <a:t>-Programm erklären</a:t>
            </a:r>
            <a:endParaRPr lang="en-US" dirty="0"/>
          </a:p>
        </p:txBody>
      </p:sp>
      <p:sp>
        <p:nvSpPr>
          <p:cNvPr id="4" name="Foliennummernplatzhalter 3"/>
          <p:cNvSpPr>
            <a:spLocks noGrp="1"/>
          </p:cNvSpPr>
          <p:nvPr>
            <p:ph type="sldNum" sz="quarter" idx="10"/>
          </p:nvPr>
        </p:nvSpPr>
        <p:spPr/>
        <p:txBody>
          <a:bodyPr/>
          <a:lstStyle/>
          <a:p>
            <a:fld id="{70340747-711B-4B81-B850-9581570FA1F6}" type="slidenum">
              <a:rPr lang="en-US" smtClean="0"/>
              <a:t>76</a:t>
            </a:fld>
            <a:endParaRPr lang="en-US"/>
          </a:p>
        </p:txBody>
      </p:sp>
    </p:spTree>
    <p:extLst>
      <p:ext uri="{BB962C8B-B14F-4D97-AF65-F5344CB8AC3E}">
        <p14:creationId xmlns:p14="http://schemas.microsoft.com/office/powerpoint/2010/main" val="13779830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0982" indent="-170982">
              <a:buFontTx/>
              <a:buChar char="-"/>
            </a:pPr>
            <a:r>
              <a:rPr lang="de-DE" dirty="0" err="1"/>
              <a:t>Handlen</a:t>
            </a:r>
            <a:r>
              <a:rPr lang="de-DE" dirty="0"/>
              <a:t> nur mit Supervision</a:t>
            </a:r>
          </a:p>
          <a:p>
            <a:pPr marL="170982" indent="-170982">
              <a:buFontTx/>
              <a:buChar char="-"/>
            </a:pPr>
            <a:r>
              <a:rPr lang="de-DE" dirty="0"/>
              <a:t>Effektiv = </a:t>
            </a:r>
            <a:r>
              <a:rPr lang="de-DE" dirty="0" err="1"/>
              <a:t>therapieoutcome</a:t>
            </a: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79</a:t>
            </a:fld>
            <a:endParaRPr lang="de-DE"/>
          </a:p>
        </p:txBody>
      </p:sp>
    </p:spTree>
    <p:extLst>
      <p:ext uri="{BB962C8B-B14F-4D97-AF65-F5344CB8AC3E}">
        <p14:creationId xmlns:p14="http://schemas.microsoft.com/office/powerpoint/2010/main" val="17149620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7176DD0-993C-7446-9547-0FD3EFC21059}" type="slidenum">
              <a:rPr lang="de-DE" smtClean="0"/>
              <a:t>82</a:t>
            </a:fld>
            <a:endParaRPr lang="de-DE"/>
          </a:p>
        </p:txBody>
      </p:sp>
    </p:spTree>
    <p:extLst>
      <p:ext uri="{BB962C8B-B14F-4D97-AF65-F5344CB8AC3E}">
        <p14:creationId xmlns:p14="http://schemas.microsoft.com/office/powerpoint/2010/main" val="190910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b="1" dirty="0"/>
              <a:t>Korrelation Problem von</a:t>
            </a:r>
            <a:r>
              <a:rPr lang="de-DE" b="1" baseline="0" dirty="0"/>
              <a:t> Maßen o. Gegenstand</a:t>
            </a:r>
          </a:p>
          <a:p>
            <a:pPr>
              <a:buFontTx/>
              <a:buChar char="-"/>
            </a:pPr>
            <a:r>
              <a:rPr lang="de-DE" baseline="0" dirty="0"/>
              <a:t>Unklare Zusammenhänge – (Moderatoren: </a:t>
            </a:r>
            <a:r>
              <a:rPr lang="de-DE" b="1" baseline="0" dirty="0" err="1"/>
              <a:t>z.b</a:t>
            </a:r>
            <a:r>
              <a:rPr lang="de-DE" b="1" baseline="0" dirty="0"/>
              <a:t>. in bestimmten fällen geringe </a:t>
            </a:r>
            <a:r>
              <a:rPr lang="de-DE" b="1" baseline="0" dirty="0" err="1"/>
              <a:t>adhärenz</a:t>
            </a:r>
            <a:r>
              <a:rPr lang="de-DE" b="1" baseline="0" dirty="0"/>
              <a:t> = große Kompetenz</a:t>
            </a:r>
            <a:r>
              <a:rPr lang="de-DE" baseline="0" dirty="0"/>
              <a:t>), hier jedoch nicht abgebildet, da jeweils dieselben </a:t>
            </a:r>
            <a:r>
              <a:rPr lang="de-DE" b="1" baseline="0" dirty="0" err="1"/>
              <a:t>maße</a:t>
            </a:r>
            <a:r>
              <a:rPr lang="de-DE" b="1" baseline="0" dirty="0"/>
              <a:t> (nicht unabhängig)</a:t>
            </a:r>
          </a:p>
          <a:p>
            <a:pPr>
              <a:buFontTx/>
              <a:buChar char="-"/>
            </a:pPr>
            <a:r>
              <a:rPr lang="de-DE" b="1" baseline="0" dirty="0"/>
              <a:t>Trainings </a:t>
            </a:r>
            <a:r>
              <a:rPr lang="de-DE" b="0" baseline="0" dirty="0"/>
              <a:t>(Barber, </a:t>
            </a:r>
            <a:r>
              <a:rPr lang="de-DE" b="0" baseline="0" dirty="0" err="1"/>
              <a:t>carrol</a:t>
            </a:r>
            <a:r>
              <a:rPr lang="de-DE" b="0" baseline="0" dirty="0"/>
              <a:t>, </a:t>
            </a:r>
            <a:r>
              <a:rPr lang="de-DE" b="0" baseline="0" dirty="0" err="1"/>
              <a:t>langhoff</a:t>
            </a:r>
            <a:r>
              <a:rPr lang="de-DE" b="0" baseline="0" dirty="0"/>
              <a:t>)</a:t>
            </a:r>
            <a:r>
              <a:rPr lang="de-DE" b="1" baseline="0" dirty="0"/>
              <a:t> / Ausbildung </a:t>
            </a:r>
            <a:r>
              <a:rPr lang="de-DE" b="0" baseline="0" dirty="0"/>
              <a:t>(Hill)</a:t>
            </a:r>
          </a:p>
          <a:p>
            <a:pPr>
              <a:buFontTx/>
              <a:buChar char="-"/>
            </a:pPr>
            <a:r>
              <a:rPr lang="de-DE" b="1" baseline="0" dirty="0"/>
              <a:t>VIDEO</a:t>
            </a:r>
            <a:endParaRPr lang="de-DE" b="1" dirty="0"/>
          </a:p>
          <a:p>
            <a:r>
              <a:rPr lang="de-DE" dirty="0"/>
              <a:t>Barber, 1996:</a:t>
            </a:r>
            <a:r>
              <a:rPr lang="de-DE" baseline="0" dirty="0"/>
              <a:t> </a:t>
            </a:r>
            <a:r>
              <a:rPr lang="de-DE" baseline="0" dirty="0" err="1"/>
              <a:t>Luborsky</a:t>
            </a:r>
            <a:r>
              <a:rPr lang="de-DE" baseline="0" dirty="0"/>
              <a:t> – </a:t>
            </a:r>
            <a:r>
              <a:rPr lang="de-DE" baseline="0" dirty="0" err="1"/>
              <a:t>Supportive</a:t>
            </a:r>
            <a:r>
              <a:rPr lang="de-DE" baseline="0" dirty="0"/>
              <a:t> expressive (</a:t>
            </a:r>
            <a:r>
              <a:rPr lang="de-DE" baseline="0" dirty="0" err="1"/>
              <a:t>supportive</a:t>
            </a:r>
            <a:r>
              <a:rPr lang="de-DE" baseline="0" dirty="0"/>
              <a:t> – </a:t>
            </a:r>
            <a:r>
              <a:rPr lang="de-DE" baseline="0" dirty="0" err="1"/>
              <a:t>allianz</a:t>
            </a:r>
            <a:r>
              <a:rPr lang="de-DE" baseline="0" dirty="0"/>
              <a:t>, expressive – interpersonelle Konflikte, </a:t>
            </a:r>
            <a:r>
              <a:rPr lang="de-DE" baseline="0" dirty="0" err="1"/>
              <a:t>übertragung</a:t>
            </a:r>
            <a:r>
              <a:rPr lang="de-DE" baseline="0" dirty="0"/>
              <a:t>, etc.)</a:t>
            </a:r>
          </a:p>
          <a:p>
            <a:pPr>
              <a:buFontTx/>
              <a:buChar char="-"/>
            </a:pPr>
            <a:r>
              <a:rPr lang="de-DE" baseline="0" dirty="0"/>
              <a:t>Carroll et al (YACS)</a:t>
            </a:r>
          </a:p>
          <a:p>
            <a:pPr>
              <a:buFontTx/>
              <a:buChar char="-"/>
            </a:pPr>
            <a:r>
              <a:rPr lang="de-DE" baseline="0" dirty="0"/>
              <a:t>Hill - </a:t>
            </a:r>
            <a:r>
              <a:rPr lang="de-DE" dirty="0" err="1"/>
              <a:t>graduate</a:t>
            </a:r>
            <a:r>
              <a:rPr lang="de-DE" dirty="0"/>
              <a:t> </a:t>
            </a:r>
            <a:r>
              <a:rPr lang="de-DE" dirty="0" err="1"/>
              <a:t>training</a:t>
            </a:r>
            <a:r>
              <a:rPr lang="de-DE" dirty="0"/>
              <a:t> – </a:t>
            </a:r>
            <a:r>
              <a:rPr lang="de-DE" dirty="0" err="1"/>
              <a:t>increase</a:t>
            </a:r>
            <a:r>
              <a:rPr lang="de-DE" dirty="0"/>
              <a:t> </a:t>
            </a:r>
            <a:r>
              <a:rPr lang="de-DE" dirty="0" err="1"/>
              <a:t>helping</a:t>
            </a:r>
            <a:r>
              <a:rPr lang="de-DE" dirty="0"/>
              <a:t> </a:t>
            </a:r>
            <a:r>
              <a:rPr lang="de-DE" dirty="0" err="1"/>
              <a:t>use</a:t>
            </a:r>
            <a:r>
              <a:rPr lang="de-DE" dirty="0"/>
              <a:t> </a:t>
            </a:r>
            <a:r>
              <a:rPr lang="de-DE" dirty="0" err="1"/>
              <a:t>of</a:t>
            </a:r>
            <a:r>
              <a:rPr lang="de-DE" dirty="0"/>
              <a:t> </a:t>
            </a:r>
            <a:r>
              <a:rPr lang="de-DE" dirty="0" err="1"/>
              <a:t>prescribed</a:t>
            </a:r>
            <a:r>
              <a:rPr lang="de-DE" dirty="0"/>
              <a:t> </a:t>
            </a:r>
            <a:r>
              <a:rPr lang="de-DE" dirty="0" err="1"/>
              <a:t>techniques</a:t>
            </a:r>
            <a:r>
              <a:rPr lang="de-DE" dirty="0"/>
              <a:t> (z. B. minimal </a:t>
            </a:r>
            <a:r>
              <a:rPr lang="de-DE" dirty="0" err="1"/>
              <a:t>encouragers</a:t>
            </a:r>
            <a:r>
              <a:rPr lang="de-DE" dirty="0"/>
              <a:t>,</a:t>
            </a:r>
            <a:r>
              <a:rPr lang="de-DE" baseline="0" dirty="0"/>
              <a:t> weniger Fragen); </a:t>
            </a:r>
            <a:r>
              <a:rPr lang="de-DE" baseline="0" dirty="0" err="1"/>
              <a:t>volunteer</a:t>
            </a:r>
            <a:r>
              <a:rPr lang="de-DE" baseline="0" dirty="0"/>
              <a:t> </a:t>
            </a:r>
            <a:r>
              <a:rPr lang="de-DE" baseline="0" dirty="0" err="1"/>
              <a:t>clients</a:t>
            </a:r>
            <a:r>
              <a:rPr lang="de-DE" baseline="0" dirty="0"/>
              <a:t>;</a:t>
            </a:r>
            <a:r>
              <a:rPr lang="de-DE" dirty="0"/>
              <a:t> </a:t>
            </a:r>
            <a:r>
              <a:rPr lang="de-DE" dirty="0" err="1"/>
              <a:t>quality</a:t>
            </a:r>
            <a:r>
              <a:rPr lang="de-DE" dirty="0"/>
              <a:t> </a:t>
            </a:r>
            <a:r>
              <a:rPr lang="de-DE" dirty="0" err="1"/>
              <a:t>ratings</a:t>
            </a:r>
            <a:r>
              <a:rPr lang="de-DE" dirty="0"/>
              <a:t> ( mittel bis hoch; keine Veränderung)</a:t>
            </a:r>
          </a:p>
          <a:p>
            <a:pPr>
              <a:buFontTx/>
              <a:buChar char="-"/>
            </a:pPr>
            <a:r>
              <a:rPr lang="de-DE" baseline="0" dirty="0"/>
              <a:t> Langhoff (2009): autodidaktisch (</a:t>
            </a:r>
            <a:r>
              <a:rPr lang="de-DE" baseline="0" dirty="0" err="1"/>
              <a:t>Selfratings</a:t>
            </a:r>
            <a:r>
              <a:rPr lang="de-DE" baseline="0" dirty="0"/>
              <a:t> auf VTKC, Tonband anhören, sowie extra Supervision – z.B. </a:t>
            </a:r>
            <a:r>
              <a:rPr lang="de-DE" baseline="0" dirty="0" err="1"/>
              <a:t>Hausaufgebn</a:t>
            </a:r>
            <a:r>
              <a:rPr lang="de-DE" baseline="0" dirty="0"/>
              <a:t>, </a:t>
            </a:r>
            <a:r>
              <a:rPr lang="de-DE" baseline="0" dirty="0" err="1"/>
              <a:t>Beziheung</a:t>
            </a:r>
            <a:r>
              <a:rPr lang="de-DE" baseline="0" dirty="0"/>
              <a:t>, Mikro/Makro); 14 Therapeuten einer Reha Klinik (gemischte Gruppe)</a:t>
            </a:r>
            <a:endParaRPr lang="de-DE" dirty="0"/>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12</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Milne: zirkulär</a:t>
            </a:r>
          </a:p>
          <a:p>
            <a:endParaRPr lang="de-DE" dirty="0"/>
          </a:p>
          <a:p>
            <a:r>
              <a:rPr lang="de-DE" b="1" dirty="0" err="1"/>
              <a:t>Zurerst</a:t>
            </a:r>
            <a:r>
              <a:rPr lang="de-DE" b="1" dirty="0"/>
              <a:t>: wie</a:t>
            </a:r>
          </a:p>
        </p:txBody>
      </p:sp>
      <p:sp>
        <p:nvSpPr>
          <p:cNvPr id="4" name="Foliennummernplatzhalter 3"/>
          <p:cNvSpPr>
            <a:spLocks noGrp="1"/>
          </p:cNvSpPr>
          <p:nvPr>
            <p:ph type="sldNum" sz="quarter" idx="10"/>
          </p:nvPr>
        </p:nvSpPr>
        <p:spPr/>
        <p:txBody>
          <a:bodyPr/>
          <a:lstStyle/>
          <a:p>
            <a:pPr>
              <a:defRPr/>
            </a:pPr>
            <a:fld id="{D91D781C-34F1-4D80-8A8C-822D616AA4AA}" type="slidenum">
              <a:rPr lang="de-DE" smtClean="0"/>
              <a:pPr>
                <a:defRPr/>
              </a:pPr>
              <a:t>13</a:t>
            </a:fld>
            <a:endParaRPr lang="de-DE"/>
          </a:p>
        </p:txBody>
      </p:sp>
    </p:spTree>
    <p:extLst>
      <p:ext uri="{BB962C8B-B14F-4D97-AF65-F5344CB8AC3E}">
        <p14:creationId xmlns:p14="http://schemas.microsoft.com/office/powerpoint/2010/main" val="22316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Intergrates </a:t>
            </a:r>
            <a:r>
              <a:rPr lang="de-DE" dirty="0" err="1"/>
              <a:t>these</a:t>
            </a:r>
            <a:r>
              <a:rPr lang="de-DE" dirty="0"/>
              <a:t> </a:t>
            </a:r>
            <a:r>
              <a:rPr lang="de-DE" dirty="0" err="1"/>
              <a:t>two</a:t>
            </a:r>
            <a:r>
              <a:rPr lang="de-DE" dirty="0"/>
              <a:t> </a:t>
            </a:r>
            <a:r>
              <a:rPr lang="de-DE" dirty="0" err="1"/>
              <a:t>ascpects</a:t>
            </a:r>
            <a:endParaRPr lang="de-DE" dirty="0"/>
          </a:p>
          <a:p>
            <a:r>
              <a:rPr lang="de-DE" dirty="0"/>
              <a:t>4 </a:t>
            </a:r>
            <a:r>
              <a:rPr lang="de-DE" dirty="0" err="1"/>
              <a:t>distinct</a:t>
            </a:r>
            <a:r>
              <a:rPr lang="de-DE" dirty="0"/>
              <a:t> </a:t>
            </a:r>
            <a:r>
              <a:rPr lang="de-DE" dirty="0" err="1"/>
              <a:t>skills</a:t>
            </a:r>
            <a:r>
              <a:rPr lang="de-DE" dirty="0"/>
              <a:t> – </a:t>
            </a:r>
            <a:r>
              <a:rPr lang="de-DE" dirty="0" err="1"/>
              <a:t>interrelated</a:t>
            </a:r>
            <a:r>
              <a:rPr lang="de-DE" dirty="0"/>
              <a:t>. (2 </a:t>
            </a:r>
            <a:r>
              <a:rPr lang="de-DE" dirty="0" err="1"/>
              <a:t>of</a:t>
            </a:r>
            <a:r>
              <a:rPr lang="de-DE" dirty="0"/>
              <a:t> </a:t>
            </a:r>
            <a:r>
              <a:rPr lang="de-DE" dirty="0" err="1"/>
              <a:t>those</a:t>
            </a:r>
            <a:r>
              <a:rPr lang="de-DE" dirty="0"/>
              <a:t>)</a:t>
            </a:r>
          </a:p>
          <a:p>
            <a:endParaRPr lang="de-DE" dirty="0"/>
          </a:p>
          <a:p>
            <a:r>
              <a:rPr lang="de-DE" dirty="0" err="1"/>
              <a:t>Rectent</a:t>
            </a:r>
            <a:r>
              <a:rPr lang="de-DE" dirty="0"/>
              <a:t> </a:t>
            </a:r>
            <a:r>
              <a:rPr lang="de-DE" dirty="0" err="1"/>
              <a:t>adaptation</a:t>
            </a:r>
            <a:r>
              <a:rPr lang="de-DE" dirty="0"/>
              <a:t> </a:t>
            </a:r>
            <a:r>
              <a:rPr lang="de-DE" dirty="0" err="1"/>
              <a:t>anderson</a:t>
            </a:r>
            <a:r>
              <a:rPr lang="de-DE" dirty="0"/>
              <a:t>, </a:t>
            </a:r>
            <a:r>
              <a:rPr lang="de-DE" dirty="0" err="1"/>
              <a:t>lunnen</a:t>
            </a:r>
            <a:r>
              <a:rPr lang="de-DE" dirty="0"/>
              <a:t> &amp; </a:t>
            </a:r>
            <a:r>
              <a:rPr lang="de-DE" dirty="0" err="1"/>
              <a:t>ogles</a:t>
            </a:r>
            <a:r>
              <a:rPr lang="de-DE" dirty="0"/>
              <a:t> </a:t>
            </a:r>
            <a:r>
              <a:rPr lang="de-DE" dirty="0" err="1"/>
              <a:t>contextual</a:t>
            </a:r>
            <a:r>
              <a:rPr lang="de-DE" dirty="0"/>
              <a:t> </a:t>
            </a:r>
            <a:r>
              <a:rPr lang="de-DE" dirty="0" err="1"/>
              <a:t>model</a:t>
            </a:r>
            <a:r>
              <a:rPr lang="de-DE" dirty="0"/>
              <a:t> </a:t>
            </a:r>
            <a:r>
              <a:rPr lang="de-DE" dirty="0" err="1"/>
              <a:t>to</a:t>
            </a:r>
            <a:r>
              <a:rPr lang="de-DE" dirty="0"/>
              <a:t> </a:t>
            </a:r>
            <a:r>
              <a:rPr lang="de-DE" dirty="0" err="1"/>
              <a:t>skills</a:t>
            </a:r>
            <a:endParaRPr lang="de-DE" dirty="0"/>
          </a:p>
        </p:txBody>
      </p:sp>
      <p:sp>
        <p:nvSpPr>
          <p:cNvPr id="4" name="Foliennummernplatzhalter 3"/>
          <p:cNvSpPr>
            <a:spLocks noGrp="1"/>
          </p:cNvSpPr>
          <p:nvPr>
            <p:ph type="sldNum" sz="quarter" idx="10"/>
          </p:nvPr>
        </p:nvSpPr>
        <p:spPr/>
        <p:txBody>
          <a:bodyPr/>
          <a:lstStyle/>
          <a:p>
            <a:fld id="{C5C3B08C-41A3-4FA7-85E3-BDAFE79C796E}" type="slidenum">
              <a:rPr lang="de-DE" smtClean="0"/>
              <a:t>14</a:t>
            </a:fld>
            <a:endParaRPr lang="de-DE"/>
          </a:p>
        </p:txBody>
      </p:sp>
    </p:spTree>
    <p:extLst>
      <p:ext uri="{BB962C8B-B14F-4D97-AF65-F5344CB8AC3E}">
        <p14:creationId xmlns:p14="http://schemas.microsoft.com/office/powerpoint/2010/main" val="339913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6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450"/>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4767263"/>
            <a:ext cx="2133600" cy="274637"/>
          </a:xfrm>
          <a:prstGeom prst="rect">
            <a:avLst/>
          </a:prstGeom>
        </p:spPr>
        <p:txBody>
          <a:bodyPr/>
          <a:lstStyle/>
          <a:p>
            <a:fld id="{92B4B288-08A1-44FD-A53E-41AAD84BC502}" type="datetime1">
              <a:rPr lang="de-DE" smtClean="0"/>
              <a:t>22.03.2019</a:t>
            </a:fld>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51059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06375"/>
            <a:ext cx="8229600" cy="85725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457200" y="1200150"/>
            <a:ext cx="8229600" cy="339407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099D50BD-DA68-4D7B-8391-F7ED3D1FB3CE}" type="datetime1">
              <a:rPr lang="de-DE" smtClean="0"/>
              <a:t>22.03.2019</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224355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6375"/>
            <a:ext cx="2057400" cy="4387850"/>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6375"/>
            <a:ext cx="6019800" cy="4387850"/>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93327600-F015-4E2B-BCC2-AC6A485EDC89}" type="datetime1">
              <a:rPr lang="de-DE" smtClean="0"/>
              <a:t>22.03.2019</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50955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8613"/>
            <a:ext cx="7772400" cy="11017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D8D75BEE-DC74-4409-9DE8-CF2A5C91C191}" type="datetime1">
              <a:rPr lang="de-DE" smtClean="0"/>
              <a:t>22.03.2019</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3118725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06375"/>
            <a:ext cx="8229600" cy="85725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200150"/>
            <a:ext cx="8229600" cy="339407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3218EEA0-4462-4C16-A282-D7425C5A06F0}" type="datetime1">
              <a:rPr lang="de-DE" smtClean="0"/>
              <a:t>22.03.2019</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277285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457200" y="4767263"/>
            <a:ext cx="2133600" cy="274637"/>
          </a:xfrm>
          <a:prstGeom prst="rect">
            <a:avLst/>
          </a:prstGeom>
        </p:spPr>
        <p:txBody>
          <a:bodyPr/>
          <a:lstStyle/>
          <a:p>
            <a:fld id="{3D622B57-A98F-4D38-8FFE-809364529557}" type="datetime1">
              <a:rPr lang="de-DE" smtClean="0"/>
              <a:t>22.03.2019</a:t>
            </a:fld>
            <a:endParaRPr lang="de-DE"/>
          </a:p>
        </p:txBody>
      </p:sp>
      <p:sp>
        <p:nvSpPr>
          <p:cNvPr id="5" name="Fußzeilenplatzhalter 4"/>
          <p:cNvSpPr>
            <a:spLocks noGrp="1"/>
          </p:cNvSpPr>
          <p:nvPr>
            <p:ph type="ftr" sz="quarter" idx="11"/>
          </p:nvPr>
        </p:nvSpPr>
        <p:spPr>
          <a:xfrm>
            <a:off x="3124200" y="4767263"/>
            <a:ext cx="2895600" cy="274637"/>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340741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06375"/>
            <a:ext cx="8229600" cy="85725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2338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6375"/>
            <a:ext cx="8229600" cy="85725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57200" y="4767263"/>
            <a:ext cx="2133600" cy="274637"/>
          </a:xfrm>
          <a:prstGeom prst="rect">
            <a:avLst/>
          </a:prstGeom>
        </p:spPr>
        <p:txBody>
          <a:bodyPr/>
          <a:lstStyle/>
          <a:p>
            <a:fld id="{3446EF96-3D5D-4E4E-A5F2-4E37FA16EDDA}" type="datetime1">
              <a:rPr lang="de-DE" smtClean="0"/>
              <a:t>22.03.2019</a:t>
            </a:fld>
            <a:endParaRPr lang="de-DE"/>
          </a:p>
        </p:txBody>
      </p:sp>
      <p:sp>
        <p:nvSpPr>
          <p:cNvPr id="8" name="Fußzeilenplatzhalter 7"/>
          <p:cNvSpPr>
            <a:spLocks noGrp="1"/>
          </p:cNvSpPr>
          <p:nvPr>
            <p:ph type="ftr" sz="quarter" idx="11"/>
          </p:nvPr>
        </p:nvSpPr>
        <p:spPr>
          <a:xfrm>
            <a:off x="3124200" y="4767263"/>
            <a:ext cx="2895600" cy="274637"/>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95872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06375"/>
            <a:ext cx="8229600" cy="85725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4767263"/>
            <a:ext cx="2133600" cy="274637"/>
          </a:xfrm>
          <a:prstGeom prst="rect">
            <a:avLst/>
          </a:prstGeom>
        </p:spPr>
        <p:txBody>
          <a:bodyPr/>
          <a:lstStyle/>
          <a:p>
            <a:fld id="{F4AF535B-7B03-4D6F-89F0-E1900650E37D}" type="datetime1">
              <a:rPr lang="de-DE" smtClean="0"/>
              <a:t>22.03.2019</a:t>
            </a:fld>
            <a:endParaRPr lang="de-DE"/>
          </a:p>
        </p:txBody>
      </p:sp>
      <p:sp>
        <p:nvSpPr>
          <p:cNvPr id="4" name="Fußzeilenplatzhalter 3"/>
          <p:cNvSpPr>
            <a:spLocks noGrp="1"/>
          </p:cNvSpPr>
          <p:nvPr>
            <p:ph type="ftr" sz="quarter" idx="11"/>
          </p:nvPr>
        </p:nvSpPr>
        <p:spPr>
          <a:xfrm>
            <a:off x="3124200" y="4767263"/>
            <a:ext cx="2895600" cy="274637"/>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286369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4767263"/>
            <a:ext cx="2133600" cy="274637"/>
          </a:xfrm>
          <a:prstGeom prst="rect">
            <a:avLst/>
          </a:prstGeom>
        </p:spPr>
        <p:txBody>
          <a:bodyPr/>
          <a:lstStyle/>
          <a:p>
            <a:fld id="{B13128A5-7697-4591-9FB0-479E0D6A035E}" type="datetime1">
              <a:rPr lang="de-DE" smtClean="0"/>
              <a:t>22.03.2019</a:t>
            </a:fld>
            <a:endParaRPr lang="de-DE"/>
          </a:p>
        </p:txBody>
      </p:sp>
      <p:sp>
        <p:nvSpPr>
          <p:cNvPr id="3" name="Fußzeilenplatzhalter 2"/>
          <p:cNvSpPr>
            <a:spLocks noGrp="1"/>
          </p:cNvSpPr>
          <p:nvPr>
            <p:ph type="ftr" sz="quarter" idx="11"/>
          </p:nvPr>
        </p:nvSpPr>
        <p:spPr>
          <a:xfrm>
            <a:off x="3124200" y="4767263"/>
            <a:ext cx="2895600" cy="274637"/>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2181338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04788"/>
            <a:ext cx="3008313" cy="871537"/>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a:xfrm>
            <a:off x="457200" y="4767263"/>
            <a:ext cx="2133600" cy="274637"/>
          </a:xfrm>
          <a:prstGeom prst="rect">
            <a:avLst/>
          </a:prstGeom>
        </p:spPr>
        <p:txBody>
          <a:bodyPr/>
          <a:lstStyle/>
          <a:p>
            <a:fld id="{7144FEC6-21E1-48BD-9DFE-B772D608015F}" type="datetime1">
              <a:rPr lang="de-DE" smtClean="0"/>
              <a:t>22.03.2019</a:t>
            </a:fld>
            <a:endParaRPr lang="de-DE"/>
          </a:p>
        </p:txBody>
      </p:sp>
      <p:sp>
        <p:nvSpPr>
          <p:cNvPr id="6" name="Fußzeilenplatzhalter 5"/>
          <p:cNvSpPr>
            <a:spLocks noGrp="1"/>
          </p:cNvSpPr>
          <p:nvPr>
            <p:ph type="ftr" sz="quarter" idx="11"/>
          </p:nvPr>
        </p:nvSpPr>
        <p:spPr>
          <a:xfrm>
            <a:off x="3124200" y="4767263"/>
            <a:ext cx="2895600" cy="274637"/>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4767263"/>
            <a:ext cx="2133600" cy="274637"/>
          </a:xfrm>
          <a:prstGeom prst="rect">
            <a:avLst/>
          </a:prstGeom>
        </p:spPr>
        <p:txBody>
          <a:bodyPr/>
          <a:lstStyle/>
          <a:p>
            <a:fld id="{B4B26134-DA52-4390-B20E-9E291D848B26}" type="slidenum">
              <a:rPr lang="de-DE" smtClean="0"/>
              <a:t>‹Nr.›</a:t>
            </a:fld>
            <a:endParaRPr lang="de-DE"/>
          </a:p>
        </p:txBody>
      </p:sp>
    </p:spTree>
    <p:extLst>
      <p:ext uri="{BB962C8B-B14F-4D97-AF65-F5344CB8AC3E}">
        <p14:creationId xmlns:p14="http://schemas.microsoft.com/office/powerpoint/2010/main" val="30041792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899915"/>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fsa04\add03\UKOM-Jobserver\Jobserver\UKOM\171106UKOM_Logo_Akronym_UKHD_MFHD_Relaunch\171025Akronym_UKHD_positiv_negativ_CMYK_RGB_sw\171025Akronym_UKHD_positiv_rgb\171025Akronym_UKHD_positiv_rgb.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77200" y="4298400"/>
            <a:ext cx="509078" cy="720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erade Verbindung 8"/>
          <p:cNvCxnSpPr/>
          <p:nvPr/>
        </p:nvCxnSpPr>
        <p:spPr>
          <a:xfrm>
            <a:off x="540000" y="4659982"/>
            <a:ext cx="7524000" cy="0"/>
          </a:xfrm>
          <a:prstGeom prst="line">
            <a:avLst/>
          </a:prstGeom>
          <a:ln>
            <a:solidFill>
              <a:srgbClr val="004A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77748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openlibrary.org/isbn/9780465067473"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6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546"/>
            <a:ext cx="9144000" cy="600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fsa04\add03\UKOM-Jobserver\Jobserver\UKOM\171106UKOM_Logo_Akronym_UKHD_MFHD_Relaunch\171025Akronym_UKHD_positiv_negativ_CMYK_RGB_sw\171025Akronym_UKHD_positiv_rgb\171025Akronym_UKHD_positiv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7200" y="4298400"/>
            <a:ext cx="509078" cy="7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fsa04\add03\UKOM-Jobserver\Jobserver\UKOM\171106UKOM_Logo_Akronym_UKHD_MFHD_Relaunch\171029Logo_UKHD_dt\171029Logo_UKHD_dt_positiv_negativ_CMYK_RGB_sw\171029Logo_UKHD_dt_positiv_RGB\171029Logo_UKHD_dt_positiv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000" y="277200"/>
            <a:ext cx="971632" cy="971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Gerade Verbindung 14"/>
          <p:cNvCxnSpPr/>
          <p:nvPr/>
        </p:nvCxnSpPr>
        <p:spPr>
          <a:xfrm>
            <a:off x="540000" y="4659982"/>
            <a:ext cx="7524000" cy="0"/>
          </a:xfrm>
          <a:prstGeom prst="line">
            <a:avLst/>
          </a:prstGeom>
          <a:ln>
            <a:solidFill>
              <a:srgbClr val="004A6F"/>
            </a:solidFill>
          </a:ln>
        </p:spPr>
        <p:style>
          <a:lnRef idx="1">
            <a:schemeClr val="accent1"/>
          </a:lnRef>
          <a:fillRef idx="0">
            <a:schemeClr val="accent1"/>
          </a:fillRef>
          <a:effectRef idx="0">
            <a:schemeClr val="accent1"/>
          </a:effectRef>
          <a:fontRef idx="minor">
            <a:schemeClr val="tx1"/>
          </a:fontRef>
        </p:style>
      </p:cxnSp>
      <p:sp>
        <p:nvSpPr>
          <p:cNvPr id="20" name="Rectangle 4">
            <a:extLst>
              <a:ext uri="{FF2B5EF4-FFF2-40B4-BE49-F238E27FC236}">
                <a16:creationId xmlns:a16="http://schemas.microsoft.com/office/drawing/2014/main" xmlns="" id="{6359D9C6-3014-6247-8B63-21D4A9465FD8}"/>
              </a:ext>
            </a:extLst>
          </p:cNvPr>
          <p:cNvSpPr txBox="1">
            <a:spLocks noChangeArrowheads="1"/>
          </p:cNvSpPr>
          <p:nvPr/>
        </p:nvSpPr>
        <p:spPr>
          <a:xfrm>
            <a:off x="179512" y="1347912"/>
            <a:ext cx="8524234" cy="1079822"/>
          </a:xfrm>
          <a:prstGeom prst="rect">
            <a:avLst/>
          </a:prstGeom>
          <a:solidFill>
            <a:schemeClr val="lt1">
              <a:alpha val="58000"/>
            </a:schemeClr>
          </a:solidFill>
          <a:ln>
            <a:noFill/>
          </a:ln>
        </p:spPr>
        <p:style>
          <a:lnRef idx="2">
            <a:schemeClr val="accent1"/>
          </a:lnRef>
          <a:fillRef idx="1">
            <a:schemeClr val="lt1"/>
          </a:fillRef>
          <a:effectRef idx="0">
            <a:schemeClr val="accent1"/>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b="1" dirty="0"/>
              <a:t>Interpersonelle Kompetenzen entwickeln oder haben? – Ergebnisse der Psychotherapieausbildungsforschung </a:t>
            </a:r>
          </a:p>
        </p:txBody>
      </p:sp>
      <p:sp>
        <p:nvSpPr>
          <p:cNvPr id="9" name="Rectangle 5">
            <a:extLst>
              <a:ext uri="{FF2B5EF4-FFF2-40B4-BE49-F238E27FC236}">
                <a16:creationId xmlns:a16="http://schemas.microsoft.com/office/drawing/2014/main" xmlns="" id="{B39C2B23-CD64-FC49-A203-40AE0391AB7D}"/>
              </a:ext>
            </a:extLst>
          </p:cNvPr>
          <p:cNvSpPr txBox="1">
            <a:spLocks noChangeArrowheads="1"/>
          </p:cNvSpPr>
          <p:nvPr/>
        </p:nvSpPr>
        <p:spPr bwMode="auto">
          <a:xfrm>
            <a:off x="4453866" y="3639259"/>
            <a:ext cx="3168352" cy="109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FontTx/>
              <a:buNone/>
              <a:defRPr sz="3200">
                <a:solidFill>
                  <a:srgbClr val="003366"/>
                </a:solidFill>
                <a:latin typeface="Calibri" pitchFamily="34" charset="0"/>
                <a:ea typeface="ヒラギノ角ゴ Pro W3" pitchFamily="-110" charset="-128"/>
                <a:cs typeface="Calibri" pitchFamily="34" charset="0"/>
              </a:defRPr>
            </a:lvl1pPr>
            <a:lvl2pPr marL="742950" indent="-285750" algn="l" rtl="0" eaLnBrk="0" fontAlgn="base" hangingPunct="0">
              <a:spcBef>
                <a:spcPct val="20000"/>
              </a:spcBef>
              <a:spcAft>
                <a:spcPct val="0"/>
              </a:spcAft>
              <a:buChar char="–"/>
              <a:defRPr sz="2800">
                <a:solidFill>
                  <a:srgbClr val="003366"/>
                </a:solidFill>
                <a:latin typeface="Calibri" pitchFamily="34" charset="0"/>
                <a:ea typeface="ヒラギノ角ゴ Pro W3" pitchFamily="-110" charset="-128"/>
                <a:cs typeface="Calibri" pitchFamily="34" charset="0"/>
              </a:defRPr>
            </a:lvl2pPr>
            <a:lvl3pPr marL="1143000" indent="-228600" algn="l" rtl="0" eaLnBrk="0" fontAlgn="base" hangingPunct="0">
              <a:spcBef>
                <a:spcPct val="20000"/>
              </a:spcBef>
              <a:spcAft>
                <a:spcPct val="0"/>
              </a:spcAft>
              <a:buChar char="•"/>
              <a:defRPr sz="2400">
                <a:solidFill>
                  <a:srgbClr val="003366"/>
                </a:solidFill>
                <a:latin typeface="Calibri" pitchFamily="34" charset="0"/>
                <a:ea typeface="ヒラギノ角ゴ Pro W3" pitchFamily="-110" charset="-128"/>
                <a:cs typeface="Calibri" pitchFamily="34" charset="0"/>
              </a:defRPr>
            </a:lvl3pPr>
            <a:lvl4pPr marL="1600200" indent="-228600" algn="l" rtl="0" eaLnBrk="0" fontAlgn="base" hangingPunct="0">
              <a:spcBef>
                <a:spcPct val="20000"/>
              </a:spcBef>
              <a:spcAft>
                <a:spcPct val="0"/>
              </a:spcAft>
              <a:buChar char="–"/>
              <a:defRPr sz="2000">
                <a:solidFill>
                  <a:srgbClr val="003366"/>
                </a:solidFill>
                <a:latin typeface="Calibri" pitchFamily="34" charset="0"/>
                <a:ea typeface="ヒラギノ角ゴ Pro W3" pitchFamily="-110" charset="-128"/>
                <a:cs typeface="Calibri" pitchFamily="34" charset="0"/>
              </a:defRPr>
            </a:lvl4pPr>
            <a:lvl5pPr marL="2057400" indent="-228600" algn="l" rtl="0" eaLnBrk="0" fontAlgn="base" hangingPunct="0">
              <a:spcBef>
                <a:spcPct val="20000"/>
              </a:spcBef>
              <a:spcAft>
                <a:spcPct val="0"/>
              </a:spcAft>
              <a:buChar char="»"/>
              <a:defRPr sz="2000">
                <a:solidFill>
                  <a:srgbClr val="003366"/>
                </a:solidFill>
                <a:latin typeface="Calibri" pitchFamily="34" charset="0"/>
                <a:ea typeface="ヒラギノ角ゴ Pro W3" pitchFamily="-110" charset="-128"/>
                <a:cs typeface="Calibri" pitchFamily="34" charset="0"/>
              </a:defRPr>
            </a:lvl5pPr>
            <a:lvl6pPr marL="2514600" indent="-228600" algn="l" rtl="0" fontAlgn="base">
              <a:spcBef>
                <a:spcPct val="20000"/>
              </a:spcBef>
              <a:spcAft>
                <a:spcPct val="0"/>
              </a:spcAft>
              <a:buChar char="»"/>
              <a:defRPr sz="2000">
                <a:solidFill>
                  <a:srgbClr val="003366"/>
                </a:solidFill>
                <a:latin typeface="+mn-lt"/>
                <a:ea typeface="ヒラギノ角ゴ Pro W3" pitchFamily="-110" charset="-128"/>
              </a:defRPr>
            </a:lvl6pPr>
            <a:lvl7pPr marL="2971800" indent="-228600" algn="l" rtl="0" fontAlgn="base">
              <a:spcBef>
                <a:spcPct val="20000"/>
              </a:spcBef>
              <a:spcAft>
                <a:spcPct val="0"/>
              </a:spcAft>
              <a:buChar char="»"/>
              <a:defRPr sz="2000">
                <a:solidFill>
                  <a:srgbClr val="003366"/>
                </a:solidFill>
                <a:latin typeface="+mn-lt"/>
                <a:ea typeface="ヒラギノ角ゴ Pro W3" pitchFamily="-110" charset="-128"/>
              </a:defRPr>
            </a:lvl7pPr>
            <a:lvl8pPr marL="3429000" indent="-228600" algn="l" rtl="0" fontAlgn="base">
              <a:spcBef>
                <a:spcPct val="20000"/>
              </a:spcBef>
              <a:spcAft>
                <a:spcPct val="0"/>
              </a:spcAft>
              <a:buChar char="»"/>
              <a:defRPr sz="2000">
                <a:solidFill>
                  <a:srgbClr val="003366"/>
                </a:solidFill>
                <a:latin typeface="+mn-lt"/>
                <a:ea typeface="ヒラギノ角ゴ Pro W3" pitchFamily="-110" charset="-128"/>
              </a:defRPr>
            </a:lvl8pPr>
            <a:lvl9pPr marL="3886200" indent="-228600" algn="l" rtl="0" fontAlgn="base">
              <a:spcBef>
                <a:spcPct val="20000"/>
              </a:spcBef>
              <a:spcAft>
                <a:spcPct val="0"/>
              </a:spcAft>
              <a:buChar char="»"/>
              <a:defRPr sz="2000">
                <a:solidFill>
                  <a:srgbClr val="003366"/>
                </a:solidFill>
                <a:latin typeface="+mn-lt"/>
                <a:ea typeface="ヒラギノ角ゴ Pro W3" pitchFamily="-110" charset="-128"/>
              </a:defRPr>
            </a:lvl9pPr>
          </a:lstStyle>
          <a:p>
            <a:r>
              <a:rPr lang="de-DE" altLang="de-DE" sz="1400" b="1" dirty="0">
                <a:solidFill>
                  <a:schemeClr val="tx1"/>
                </a:solidFill>
                <a:ea typeface="ヒラギノ角ゴ Pro W3" pitchFamily="-84" charset="-128"/>
              </a:rPr>
              <a:t>Prof. Dr. phil. Svenja </a:t>
            </a:r>
            <a:r>
              <a:rPr lang="de-DE" altLang="de-DE" sz="1400" b="1" dirty="0" err="1">
                <a:solidFill>
                  <a:schemeClr val="tx1"/>
                </a:solidFill>
                <a:ea typeface="ヒラギノ角ゴ Pro W3" pitchFamily="-84" charset="-128"/>
              </a:rPr>
              <a:t>Taubner</a:t>
            </a:r>
            <a:endParaRPr lang="de-DE" altLang="de-DE" sz="1400" b="1" dirty="0">
              <a:solidFill>
                <a:schemeClr val="tx1"/>
              </a:solidFill>
              <a:ea typeface="ヒラギノ角ゴ Pro W3" pitchFamily="-84" charset="-128"/>
            </a:endParaRPr>
          </a:p>
          <a:p>
            <a:r>
              <a:rPr lang="en-US" altLang="de-DE" sz="1400" dirty="0" err="1">
                <a:solidFill>
                  <a:schemeClr val="tx1"/>
                </a:solidFill>
                <a:ea typeface="ヒラギノ角ゴ Pro W3" pitchFamily="-84" charset="-128"/>
              </a:rPr>
              <a:t>Institut</a:t>
            </a:r>
            <a:r>
              <a:rPr lang="en-US" altLang="de-DE" sz="1400" dirty="0">
                <a:solidFill>
                  <a:schemeClr val="tx1"/>
                </a:solidFill>
                <a:ea typeface="ヒラギノ角ゴ Pro W3" pitchFamily="-84" charset="-128"/>
              </a:rPr>
              <a:t> </a:t>
            </a:r>
            <a:r>
              <a:rPr lang="en-US" altLang="de-DE" sz="1400" dirty="0" err="1">
                <a:solidFill>
                  <a:schemeClr val="tx1"/>
                </a:solidFill>
                <a:ea typeface="ヒラギノ角ゴ Pro W3" pitchFamily="-84" charset="-128"/>
              </a:rPr>
              <a:t>für</a:t>
            </a:r>
            <a:r>
              <a:rPr lang="en-US" altLang="de-DE" sz="1400" dirty="0">
                <a:solidFill>
                  <a:schemeClr val="tx1"/>
                </a:solidFill>
                <a:ea typeface="ヒラギノ角ゴ Pro W3" pitchFamily="-84" charset="-128"/>
              </a:rPr>
              <a:t> </a:t>
            </a:r>
            <a:r>
              <a:rPr lang="en-US" altLang="de-DE" sz="1400" dirty="0" err="1">
                <a:solidFill>
                  <a:schemeClr val="tx1"/>
                </a:solidFill>
                <a:ea typeface="ヒラギノ角ゴ Pro W3" pitchFamily="-84" charset="-128"/>
              </a:rPr>
              <a:t>Psychosoziale</a:t>
            </a:r>
            <a:r>
              <a:rPr lang="en-US" altLang="de-DE" sz="1400" dirty="0">
                <a:solidFill>
                  <a:schemeClr val="tx1"/>
                </a:solidFill>
                <a:ea typeface="ヒラギノ角ゴ Pro W3" pitchFamily="-84" charset="-128"/>
              </a:rPr>
              <a:t> </a:t>
            </a:r>
            <a:r>
              <a:rPr lang="en-US" altLang="de-DE" sz="1400" dirty="0" err="1">
                <a:solidFill>
                  <a:schemeClr val="tx1"/>
                </a:solidFill>
                <a:ea typeface="ヒラギノ角ゴ Pro W3" pitchFamily="-84" charset="-128"/>
              </a:rPr>
              <a:t>Prävention</a:t>
            </a:r>
            <a:endParaRPr lang="en-US" altLang="de-DE" sz="1400" dirty="0">
              <a:solidFill>
                <a:schemeClr val="tx1"/>
              </a:solidFill>
              <a:ea typeface="ヒラギノ角ゴ Pro W3" pitchFamily="-84" charset="-128"/>
            </a:endParaRPr>
          </a:p>
          <a:p>
            <a:r>
              <a:rPr lang="en-US" altLang="de-DE" sz="1400" dirty="0" err="1">
                <a:solidFill>
                  <a:schemeClr val="tx1"/>
                </a:solidFill>
                <a:ea typeface="ヒラギノ角ゴ Pro W3" pitchFamily="-84" charset="-128"/>
              </a:rPr>
              <a:t>Universitätsklinikum</a:t>
            </a:r>
            <a:r>
              <a:rPr lang="en-US" altLang="de-DE" sz="1400" dirty="0">
                <a:solidFill>
                  <a:schemeClr val="tx1"/>
                </a:solidFill>
                <a:ea typeface="ヒラギノ角ゴ Pro W3" pitchFamily="-84" charset="-128"/>
              </a:rPr>
              <a:t> Heidelberg</a:t>
            </a:r>
          </a:p>
          <a:p>
            <a:pPr>
              <a:lnSpc>
                <a:spcPct val="90000"/>
              </a:lnSpc>
            </a:pPr>
            <a:r>
              <a:rPr lang="de-DE" altLang="de-DE" sz="1400" dirty="0">
                <a:solidFill>
                  <a:schemeClr val="tx1"/>
                </a:solidFill>
                <a:ea typeface="ヒラギノ角ゴ Pro W3" pitchFamily="-84" charset="-128"/>
              </a:rPr>
              <a:t>Svenja.Taubner@med.uni-heidelberg.de</a:t>
            </a:r>
          </a:p>
          <a:p>
            <a:pPr algn="l" eaLnBrk="1" hangingPunct="1">
              <a:defRPr/>
            </a:pPr>
            <a:endParaRPr lang="de-DE" altLang="de-DE" sz="1000" kern="0" dirty="0"/>
          </a:p>
          <a:p>
            <a:pPr eaLnBrk="1" hangingPunct="1">
              <a:defRPr/>
            </a:pPr>
            <a:endParaRPr lang="de-DE" altLang="de-DE" sz="1000" kern="0" dirty="0"/>
          </a:p>
          <a:p>
            <a:pPr eaLnBrk="1" hangingPunct="1">
              <a:defRPr/>
            </a:pPr>
            <a:endParaRPr lang="de-DE" altLang="de-DE" sz="1000" kern="0" dirty="0"/>
          </a:p>
          <a:p>
            <a:pPr eaLnBrk="1" hangingPunct="1">
              <a:defRPr/>
            </a:pPr>
            <a:endParaRPr lang="de-DE" altLang="de-DE" sz="1000" kern="0" dirty="0"/>
          </a:p>
          <a:p>
            <a:pPr eaLnBrk="1" hangingPunct="1">
              <a:defRPr/>
            </a:pPr>
            <a:endParaRPr lang="de-DE" altLang="de-DE" sz="1000" kern="0" dirty="0"/>
          </a:p>
        </p:txBody>
      </p:sp>
      <p:sp>
        <p:nvSpPr>
          <p:cNvPr id="2" name="AutoShape 2" descr="Bildergebnis fÃ¼r interperso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236003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p>
            <a:endParaRPr lang="de-DE" dirty="0"/>
          </a:p>
        </p:txBody>
      </p:sp>
      <p:pic>
        <p:nvPicPr>
          <p:cNvPr id="6146" name="Picture 2" descr="Ãhnliches 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4" y="0"/>
            <a:ext cx="5298584" cy="3075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p:cNvPicPr>
            <a:picLocks noChangeAspect="1" noChangeArrowheads="1"/>
          </p:cNvPicPr>
          <p:nvPr/>
        </p:nvPicPr>
        <p:blipFill>
          <a:blip r:embed="rId4"/>
          <a:srcRect/>
          <a:stretch>
            <a:fillRect/>
          </a:stretch>
        </p:blipFill>
        <p:spPr bwMode="auto">
          <a:xfrm>
            <a:off x="8990" y="2859782"/>
            <a:ext cx="5787508" cy="2296285"/>
          </a:xfrm>
          <a:prstGeom prst="rect">
            <a:avLst/>
          </a:prstGeom>
          <a:noFill/>
          <a:ln w="9525">
            <a:noFill/>
            <a:miter lim="800000"/>
            <a:headEnd/>
            <a:tailEnd/>
          </a:ln>
        </p:spPr>
      </p:pic>
      <p:pic>
        <p:nvPicPr>
          <p:cNvPr id="9" name="Picture 4"/>
          <p:cNvPicPr>
            <a:picLocks noChangeAspect="1" noChangeArrowheads="1"/>
          </p:cNvPicPr>
          <p:nvPr/>
        </p:nvPicPr>
        <p:blipFill>
          <a:blip r:embed="rId5"/>
          <a:srcRect/>
          <a:stretch>
            <a:fillRect/>
          </a:stretch>
        </p:blipFill>
        <p:spPr bwMode="auto">
          <a:xfrm>
            <a:off x="5661243" y="123478"/>
            <a:ext cx="3363770" cy="2672267"/>
          </a:xfrm>
          <a:prstGeom prst="rect">
            <a:avLst/>
          </a:prstGeom>
          <a:noFill/>
          <a:ln w="9525">
            <a:noFill/>
            <a:miter lim="800000"/>
            <a:headEnd/>
            <a:tailEnd/>
          </a:ln>
        </p:spPr>
      </p:pic>
      <p:pic>
        <p:nvPicPr>
          <p:cNvPr id="10" name="Picture 3"/>
          <p:cNvPicPr>
            <a:picLocks noChangeAspect="1" noChangeArrowheads="1"/>
          </p:cNvPicPr>
          <p:nvPr/>
        </p:nvPicPr>
        <p:blipFill>
          <a:blip r:embed="rId6"/>
          <a:srcRect/>
          <a:stretch>
            <a:fillRect/>
          </a:stretch>
        </p:blipFill>
        <p:spPr bwMode="auto">
          <a:xfrm>
            <a:off x="5076057" y="2859782"/>
            <a:ext cx="3945410" cy="2232248"/>
          </a:xfrm>
          <a:prstGeom prst="rect">
            <a:avLst/>
          </a:prstGeom>
          <a:noFill/>
          <a:ln w="9525">
            <a:noFill/>
            <a:miter lim="800000"/>
            <a:headEnd/>
            <a:tailEnd/>
          </a:ln>
        </p:spPr>
      </p:pic>
    </p:spTree>
    <p:extLst>
      <p:ext uri="{BB962C8B-B14F-4D97-AF65-F5344CB8AC3E}">
        <p14:creationId xmlns:p14="http://schemas.microsoft.com/office/powerpoint/2010/main" val="2691117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0" y="51470"/>
            <a:ext cx="9144000" cy="857250"/>
          </a:xfrm>
        </p:spPr>
        <p:txBody>
          <a:bodyPr/>
          <a:lstStyle/>
          <a:p>
            <a:r>
              <a:rPr lang="de-DE" sz="3600" dirty="0"/>
              <a:t>Kompetenzdefinitionen von Psychotherapeuten</a:t>
            </a:r>
          </a:p>
        </p:txBody>
      </p:sp>
      <p:sp>
        <p:nvSpPr>
          <p:cNvPr id="3" name="Inhaltsplatzhalter 2"/>
          <p:cNvSpPr>
            <a:spLocks noGrp="1"/>
          </p:cNvSpPr>
          <p:nvPr>
            <p:ph idx="1"/>
          </p:nvPr>
        </p:nvSpPr>
        <p:spPr>
          <a:xfrm>
            <a:off x="35496" y="699542"/>
            <a:ext cx="6696744" cy="3284520"/>
          </a:xfrm>
        </p:spPr>
        <p:txBody>
          <a:bodyPr/>
          <a:lstStyle/>
          <a:p>
            <a:pPr>
              <a:buNone/>
            </a:pPr>
            <a:r>
              <a:rPr lang="de-DE" sz="2400" b="1" dirty="0"/>
              <a:t>Adhärenz</a:t>
            </a:r>
            <a:r>
              <a:rPr lang="de-DE" sz="2400" dirty="0"/>
              <a:t>: Ausmaß der Übereinstimmung mit dem Verfahren </a:t>
            </a:r>
            <a:endParaRPr lang="de-DE" sz="2400" dirty="0" smtClean="0"/>
          </a:p>
          <a:p>
            <a:pPr>
              <a:buFont typeface="Symbol" panose="05050102010706020507" pitchFamily="18" charset="2"/>
              <a:buChar char="-"/>
            </a:pPr>
            <a:r>
              <a:rPr lang="de-DE" sz="2000" dirty="0" smtClean="0"/>
              <a:t>„</a:t>
            </a:r>
            <a:r>
              <a:rPr lang="de-DE" sz="2000" dirty="0" err="1"/>
              <a:t>extent</a:t>
            </a:r>
            <a:r>
              <a:rPr lang="de-DE" sz="2000" dirty="0"/>
              <a:t> </a:t>
            </a:r>
            <a:r>
              <a:rPr lang="de-DE" sz="2000" dirty="0" err="1"/>
              <a:t>to</a:t>
            </a:r>
            <a:r>
              <a:rPr lang="de-DE" sz="2000" dirty="0"/>
              <a:t> </a:t>
            </a:r>
            <a:r>
              <a:rPr lang="de-DE" sz="2000" dirty="0" err="1"/>
              <a:t>which</a:t>
            </a:r>
            <a:r>
              <a:rPr lang="de-DE" sz="2000" dirty="0"/>
              <a:t> a </a:t>
            </a:r>
            <a:r>
              <a:rPr lang="de-DE" sz="2000" dirty="0" err="1"/>
              <a:t>therapist</a:t>
            </a:r>
            <a:r>
              <a:rPr lang="de-DE" sz="2000" dirty="0"/>
              <a:t> </a:t>
            </a:r>
            <a:r>
              <a:rPr lang="de-DE" sz="2000" dirty="0" err="1"/>
              <a:t>used</a:t>
            </a:r>
            <a:r>
              <a:rPr lang="de-DE" sz="2000" dirty="0"/>
              <a:t> </a:t>
            </a:r>
            <a:r>
              <a:rPr lang="de-DE" sz="2000" dirty="0" err="1"/>
              <a:t>interventions</a:t>
            </a:r>
            <a:r>
              <a:rPr lang="de-DE" sz="2000" dirty="0"/>
              <a:t> </a:t>
            </a:r>
            <a:r>
              <a:rPr lang="de-DE" sz="2000" dirty="0" err="1"/>
              <a:t>and</a:t>
            </a:r>
            <a:r>
              <a:rPr lang="de-DE" sz="2000" dirty="0"/>
              <a:t> </a:t>
            </a:r>
            <a:r>
              <a:rPr lang="de-DE" sz="2000" dirty="0" err="1"/>
              <a:t>approaches</a:t>
            </a:r>
            <a:r>
              <a:rPr lang="de-DE" sz="2000" dirty="0"/>
              <a:t> </a:t>
            </a:r>
            <a:r>
              <a:rPr lang="de-DE" sz="2000" dirty="0" err="1"/>
              <a:t>prescribed</a:t>
            </a:r>
            <a:r>
              <a:rPr lang="de-DE" sz="2000" dirty="0"/>
              <a:t> </a:t>
            </a:r>
            <a:r>
              <a:rPr lang="de-DE" sz="2000" dirty="0" err="1"/>
              <a:t>by</a:t>
            </a:r>
            <a:r>
              <a:rPr lang="de-DE" sz="2000" dirty="0"/>
              <a:t> </a:t>
            </a:r>
            <a:r>
              <a:rPr lang="de-DE" sz="2000" dirty="0" err="1"/>
              <a:t>the</a:t>
            </a:r>
            <a:r>
              <a:rPr lang="de-DE" sz="2000" dirty="0"/>
              <a:t> </a:t>
            </a:r>
            <a:r>
              <a:rPr lang="de-DE" sz="2000" dirty="0" err="1"/>
              <a:t>treatment</a:t>
            </a:r>
            <a:r>
              <a:rPr lang="de-DE" sz="2000" dirty="0"/>
              <a:t> </a:t>
            </a:r>
            <a:r>
              <a:rPr lang="de-DE" sz="2000" dirty="0" err="1"/>
              <a:t>manual</a:t>
            </a:r>
            <a:r>
              <a:rPr lang="de-DE" sz="2000" dirty="0"/>
              <a:t>“ (Waltz et al., 1993</a:t>
            </a:r>
            <a:r>
              <a:rPr lang="de-DE" sz="2000" dirty="0" smtClean="0"/>
              <a:t>)</a:t>
            </a:r>
          </a:p>
          <a:p>
            <a:pPr>
              <a:buFont typeface="Symbol" panose="05050102010706020507" pitchFamily="18" charset="2"/>
              <a:buChar char="-"/>
            </a:pPr>
            <a:r>
              <a:rPr lang="de-DE" sz="2000" dirty="0" smtClean="0"/>
              <a:t>„</a:t>
            </a:r>
            <a:r>
              <a:rPr lang="de-DE" sz="2000" dirty="0" err="1"/>
              <a:t>knowledge</a:t>
            </a:r>
            <a:r>
              <a:rPr lang="de-DE" sz="2000" dirty="0"/>
              <a:t> of </a:t>
            </a:r>
            <a:r>
              <a:rPr lang="de-DE" sz="2000" b="1" dirty="0" err="1"/>
              <a:t>how</a:t>
            </a:r>
            <a:r>
              <a:rPr lang="de-DE" sz="2000" dirty="0"/>
              <a:t> </a:t>
            </a:r>
            <a:r>
              <a:rPr lang="de-DE" sz="2000" dirty="0" err="1"/>
              <a:t>to</a:t>
            </a:r>
            <a:r>
              <a:rPr lang="de-DE" sz="2000" dirty="0"/>
              <a:t> </a:t>
            </a:r>
            <a:r>
              <a:rPr lang="de-DE" sz="2000" dirty="0" err="1"/>
              <a:t>intervene</a:t>
            </a:r>
            <a:r>
              <a:rPr lang="de-DE" sz="2000" dirty="0"/>
              <a:t> </a:t>
            </a:r>
            <a:r>
              <a:rPr lang="de-DE" sz="2000" dirty="0" err="1"/>
              <a:t>and</a:t>
            </a:r>
            <a:r>
              <a:rPr lang="de-DE" sz="2000" dirty="0"/>
              <a:t> </a:t>
            </a:r>
            <a:r>
              <a:rPr lang="de-DE" sz="2000" b="1" dirty="0" err="1"/>
              <a:t>what</a:t>
            </a:r>
            <a:r>
              <a:rPr lang="de-DE" sz="2000" dirty="0"/>
              <a:t> </a:t>
            </a:r>
            <a:r>
              <a:rPr lang="de-DE" sz="2000" dirty="0" err="1"/>
              <a:t>to</a:t>
            </a:r>
            <a:r>
              <a:rPr lang="de-DE" sz="2000" dirty="0"/>
              <a:t> </a:t>
            </a:r>
            <a:r>
              <a:rPr lang="de-DE" sz="2000" dirty="0" err="1"/>
              <a:t>intervene</a:t>
            </a:r>
            <a:r>
              <a:rPr lang="de-DE" sz="2000" dirty="0"/>
              <a:t> on“ </a:t>
            </a:r>
            <a:r>
              <a:rPr lang="de-DE" sz="1600" dirty="0"/>
              <a:t>(</a:t>
            </a:r>
            <a:r>
              <a:rPr lang="de-DE" sz="1600" dirty="0" err="1"/>
              <a:t>Sharpless</a:t>
            </a:r>
            <a:r>
              <a:rPr lang="de-DE" sz="1600" dirty="0"/>
              <a:t> &amp; Barber, 2009)</a:t>
            </a:r>
            <a:endParaRPr lang="de-DE" sz="2000" dirty="0"/>
          </a:p>
          <a:p>
            <a:pPr>
              <a:buNone/>
            </a:pPr>
            <a:r>
              <a:rPr lang="de-DE" sz="2400" b="1" dirty="0" smtClean="0"/>
              <a:t>Kompetenz</a:t>
            </a:r>
            <a:r>
              <a:rPr lang="de-DE" sz="2400" dirty="0" smtClean="0"/>
              <a:t>: Flexible Handhabung </a:t>
            </a:r>
            <a:r>
              <a:rPr lang="de-DE" sz="2400" dirty="0"/>
              <a:t>im Prozess</a:t>
            </a:r>
          </a:p>
          <a:p>
            <a:pPr lvl="1"/>
            <a:r>
              <a:rPr lang="de-DE" sz="2000" dirty="0" smtClean="0"/>
              <a:t>„</a:t>
            </a:r>
            <a:r>
              <a:rPr lang="de-DE" sz="2000" dirty="0" err="1" smtClean="0"/>
              <a:t>extend</a:t>
            </a:r>
            <a:r>
              <a:rPr lang="de-DE" sz="2000" dirty="0" smtClean="0"/>
              <a:t> </a:t>
            </a:r>
            <a:r>
              <a:rPr lang="de-DE" sz="2000" dirty="0" err="1" smtClean="0"/>
              <a:t>to</a:t>
            </a:r>
            <a:r>
              <a:rPr lang="de-DE" sz="2000" dirty="0" smtClean="0"/>
              <a:t> </a:t>
            </a:r>
            <a:r>
              <a:rPr lang="de-DE" sz="2000" dirty="0" err="1" smtClean="0"/>
              <a:t>which</a:t>
            </a:r>
            <a:r>
              <a:rPr lang="de-DE" sz="2000" dirty="0" smtClean="0"/>
              <a:t> </a:t>
            </a:r>
            <a:r>
              <a:rPr lang="de-DE" sz="2000" dirty="0" err="1" smtClean="0"/>
              <a:t>the</a:t>
            </a:r>
            <a:r>
              <a:rPr lang="de-DE" sz="2000" dirty="0" smtClean="0"/>
              <a:t> </a:t>
            </a:r>
            <a:r>
              <a:rPr lang="de-DE" sz="2000" dirty="0" err="1" smtClean="0"/>
              <a:t>therapist</a:t>
            </a:r>
            <a:r>
              <a:rPr lang="de-DE" sz="2000" dirty="0" smtClean="0"/>
              <a:t> </a:t>
            </a:r>
            <a:r>
              <a:rPr lang="de-DE" sz="2000" dirty="0" err="1" smtClean="0"/>
              <a:t>conducting</a:t>
            </a:r>
            <a:r>
              <a:rPr lang="de-DE" sz="2000" dirty="0" smtClean="0"/>
              <a:t> </a:t>
            </a:r>
            <a:r>
              <a:rPr lang="de-DE" sz="2000" dirty="0" err="1" smtClean="0"/>
              <a:t>the</a:t>
            </a:r>
            <a:r>
              <a:rPr lang="de-DE" sz="2000" dirty="0" smtClean="0"/>
              <a:t> </a:t>
            </a:r>
            <a:r>
              <a:rPr lang="de-DE" sz="2000" dirty="0" err="1" smtClean="0"/>
              <a:t>treatment</a:t>
            </a:r>
            <a:r>
              <a:rPr lang="de-DE" sz="2000" dirty="0" smtClean="0"/>
              <a:t> </a:t>
            </a:r>
            <a:r>
              <a:rPr lang="de-DE" sz="2000" dirty="0" err="1" smtClean="0"/>
              <a:t>took</a:t>
            </a:r>
            <a:r>
              <a:rPr lang="de-DE" sz="2000" dirty="0" smtClean="0"/>
              <a:t> </a:t>
            </a:r>
            <a:r>
              <a:rPr lang="de-DE" sz="2000" dirty="0" err="1"/>
              <a:t>the</a:t>
            </a:r>
            <a:r>
              <a:rPr lang="de-DE" sz="2000" dirty="0"/>
              <a:t> relevant </a:t>
            </a:r>
            <a:r>
              <a:rPr lang="de-DE" sz="2000" dirty="0" err="1"/>
              <a:t>aspects</a:t>
            </a:r>
            <a:r>
              <a:rPr lang="de-DE" sz="2000" dirty="0"/>
              <a:t> of </a:t>
            </a:r>
            <a:r>
              <a:rPr lang="de-DE" sz="2000" dirty="0" err="1"/>
              <a:t>the</a:t>
            </a:r>
            <a:r>
              <a:rPr lang="de-DE" sz="2000" dirty="0"/>
              <a:t> </a:t>
            </a:r>
            <a:r>
              <a:rPr lang="de-DE" sz="2000" dirty="0" err="1"/>
              <a:t>therapeutic</a:t>
            </a:r>
            <a:r>
              <a:rPr lang="de-DE" sz="2000" dirty="0"/>
              <a:t> </a:t>
            </a:r>
            <a:r>
              <a:rPr lang="de-DE" sz="2000" dirty="0" err="1"/>
              <a:t>context</a:t>
            </a:r>
            <a:r>
              <a:rPr lang="de-DE" sz="2000" dirty="0"/>
              <a:t> </a:t>
            </a:r>
            <a:r>
              <a:rPr lang="de-DE" sz="2000" dirty="0" err="1"/>
              <a:t>into</a:t>
            </a:r>
            <a:r>
              <a:rPr lang="de-DE" sz="2000" dirty="0"/>
              <a:t> </a:t>
            </a:r>
            <a:r>
              <a:rPr lang="de-DE" sz="2000" dirty="0" err="1"/>
              <a:t>account</a:t>
            </a:r>
            <a:r>
              <a:rPr lang="de-DE" sz="2000" dirty="0"/>
              <a:t>“</a:t>
            </a:r>
            <a:r>
              <a:rPr lang="de-DE" sz="1600" dirty="0"/>
              <a:t>(Waltz et al., 1993)</a:t>
            </a:r>
            <a:endParaRPr lang="de-DE" sz="2000" dirty="0"/>
          </a:p>
          <a:p>
            <a:pPr lvl="1"/>
            <a:r>
              <a:rPr lang="de-DE" sz="2000" dirty="0"/>
              <a:t>„</a:t>
            </a:r>
            <a:r>
              <a:rPr lang="de-DE" sz="2000" dirty="0" err="1"/>
              <a:t>knowledge</a:t>
            </a:r>
            <a:r>
              <a:rPr lang="de-DE" sz="2000" dirty="0"/>
              <a:t> of </a:t>
            </a:r>
            <a:r>
              <a:rPr lang="de-DE" sz="2000" b="1" dirty="0" err="1" smtClean="0"/>
              <a:t>when</a:t>
            </a:r>
            <a:r>
              <a:rPr lang="de-DE" sz="2000" dirty="0" smtClean="0"/>
              <a:t> </a:t>
            </a:r>
            <a:r>
              <a:rPr lang="de-DE" sz="2000" dirty="0" err="1"/>
              <a:t>and</a:t>
            </a:r>
            <a:r>
              <a:rPr lang="de-DE" sz="2000" dirty="0"/>
              <a:t> </a:t>
            </a:r>
            <a:r>
              <a:rPr lang="de-DE" sz="2000" b="1" dirty="0" err="1"/>
              <a:t>where</a:t>
            </a:r>
            <a:r>
              <a:rPr lang="de-DE" sz="2000" b="1" dirty="0"/>
              <a:t> </a:t>
            </a:r>
            <a:r>
              <a:rPr lang="de-DE" sz="2000" dirty="0" err="1"/>
              <a:t>to</a:t>
            </a:r>
            <a:r>
              <a:rPr lang="de-DE" sz="2000" dirty="0"/>
              <a:t> </a:t>
            </a:r>
            <a:r>
              <a:rPr lang="de-DE" sz="2000" dirty="0" err="1"/>
              <a:t>intervene</a:t>
            </a:r>
            <a:r>
              <a:rPr lang="de-DE" sz="2000" dirty="0"/>
              <a:t>“ </a:t>
            </a:r>
            <a:r>
              <a:rPr lang="de-DE" sz="1600" dirty="0"/>
              <a:t>(</a:t>
            </a:r>
            <a:r>
              <a:rPr lang="de-DE" sz="1600" dirty="0" err="1"/>
              <a:t>Sharpless</a:t>
            </a:r>
            <a:r>
              <a:rPr lang="de-DE" sz="1600" dirty="0"/>
              <a:t> &amp; Barber, 2009)</a:t>
            </a:r>
            <a:endParaRPr lang="de-DE" sz="2000" dirty="0"/>
          </a:p>
          <a:p>
            <a:pPr lvl="1"/>
            <a:endParaRPr lang="de-DE" sz="2000" dirty="0"/>
          </a:p>
          <a:p>
            <a:pPr lvl="1"/>
            <a:endParaRPr lang="de-DE" sz="2000"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937" y="915566"/>
            <a:ext cx="2304567" cy="172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3147814"/>
            <a:ext cx="2304567" cy="1757568"/>
          </a:xfrm>
          <a:prstGeom prst="rect">
            <a:avLst/>
          </a:prstGeom>
        </p:spPr>
      </p:pic>
    </p:spTree>
    <p:extLst>
      <p:ext uri="{BB962C8B-B14F-4D97-AF65-F5344CB8AC3E}">
        <p14:creationId xmlns:p14="http://schemas.microsoft.com/office/powerpoint/2010/main" val="494764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Adhärenz und Kompetenz</a:t>
            </a:r>
          </a:p>
        </p:txBody>
      </p:sp>
      <p:sp>
        <p:nvSpPr>
          <p:cNvPr id="3" name="Inhaltsplatzhalter 2"/>
          <p:cNvSpPr>
            <a:spLocks noGrp="1"/>
          </p:cNvSpPr>
          <p:nvPr>
            <p:ph idx="1"/>
          </p:nvPr>
        </p:nvSpPr>
        <p:spPr>
          <a:xfrm>
            <a:off x="323528" y="1131590"/>
            <a:ext cx="4252804" cy="3295650"/>
          </a:xfrm>
        </p:spPr>
        <p:txBody>
          <a:bodyPr/>
          <a:lstStyle/>
          <a:p>
            <a:r>
              <a:rPr lang="de-DE" dirty="0"/>
              <a:t>r= .2-.6 </a:t>
            </a:r>
            <a:r>
              <a:rPr lang="de-DE" sz="2400" dirty="0"/>
              <a:t>(Barber &amp; </a:t>
            </a:r>
            <a:r>
              <a:rPr lang="de-DE" sz="2400" dirty="0" err="1"/>
              <a:t>Critis</a:t>
            </a:r>
            <a:r>
              <a:rPr lang="de-DE" sz="2400" dirty="0"/>
              <a:t>-Christoph, 1996 ;Carroll et al., 2000)</a:t>
            </a:r>
            <a:endParaRPr lang="de-DE" dirty="0"/>
          </a:p>
          <a:p>
            <a:r>
              <a:rPr lang="de-DE" dirty="0"/>
              <a:t>Adhärenz scheint besser auf </a:t>
            </a:r>
            <a:r>
              <a:rPr lang="de-DE" i="1" dirty="0"/>
              <a:t>Trainings </a:t>
            </a:r>
            <a:r>
              <a:rPr lang="de-DE" dirty="0"/>
              <a:t>anzusprechen </a:t>
            </a:r>
            <a:r>
              <a:rPr lang="de-DE" sz="2400" dirty="0"/>
              <a:t>(Hill et al., 1981; Langhoff, 2009)</a:t>
            </a:r>
            <a:endParaRPr lang="de-DE" dirty="0"/>
          </a:p>
        </p:txBody>
      </p:sp>
      <p:pic>
        <p:nvPicPr>
          <p:cNvPr id="3074" name="Picture 2" descr="Bildergebnis für cartoon ikea manual"/>
          <p:cNvPicPr>
            <a:picLocks noChangeAspect="1" noChangeArrowheads="1"/>
          </p:cNvPicPr>
          <p:nvPr/>
        </p:nvPicPr>
        <p:blipFill>
          <a:blip r:embed="rId3"/>
          <a:srcRect/>
          <a:stretch>
            <a:fillRect/>
          </a:stretch>
        </p:blipFill>
        <p:spPr bwMode="auto">
          <a:xfrm>
            <a:off x="4572000" y="915566"/>
            <a:ext cx="3752502" cy="3669947"/>
          </a:xfrm>
          <a:prstGeom prst="rect">
            <a:avLst/>
          </a:prstGeom>
          <a:noFill/>
        </p:spPr>
      </p:pic>
    </p:spTree>
    <p:extLst>
      <p:ext uri="{BB962C8B-B14F-4D97-AF65-F5344CB8AC3E}">
        <p14:creationId xmlns:p14="http://schemas.microsoft.com/office/powerpoint/2010/main" val="2475260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098" y="200793"/>
            <a:ext cx="8229600" cy="857250"/>
          </a:xfrm>
        </p:spPr>
        <p:txBody>
          <a:bodyPr/>
          <a:lstStyle/>
          <a:p>
            <a:r>
              <a:rPr lang="de-DE" dirty="0"/>
              <a:t>Kompetenzmodelle</a:t>
            </a:r>
            <a:endParaRPr lang="de-DE" sz="4000" dirty="0"/>
          </a:p>
        </p:txBody>
      </p:sp>
      <p:sp>
        <p:nvSpPr>
          <p:cNvPr id="3" name="Textplatzhalter 2"/>
          <p:cNvSpPr>
            <a:spLocks noGrp="1"/>
          </p:cNvSpPr>
          <p:nvPr>
            <p:ph type="body" idx="1"/>
          </p:nvPr>
        </p:nvSpPr>
        <p:spPr>
          <a:xfrm>
            <a:off x="457200" y="1059582"/>
            <a:ext cx="4040188" cy="481012"/>
          </a:xfrm>
        </p:spPr>
        <p:txBody>
          <a:bodyPr/>
          <a:lstStyle/>
          <a:p>
            <a:r>
              <a:rPr lang="de-DE" dirty="0"/>
              <a:t>Inhaltsorientiere Modelle</a:t>
            </a:r>
          </a:p>
        </p:txBody>
      </p:sp>
      <p:sp>
        <p:nvSpPr>
          <p:cNvPr id="4" name="Inhaltsplatzhalter 3"/>
          <p:cNvSpPr>
            <a:spLocks noGrp="1"/>
          </p:cNvSpPr>
          <p:nvPr>
            <p:ph sz="half" idx="2"/>
          </p:nvPr>
        </p:nvSpPr>
        <p:spPr>
          <a:xfrm>
            <a:off x="251520" y="1543672"/>
            <a:ext cx="4258394" cy="2963466"/>
          </a:xfrm>
        </p:spPr>
        <p:txBody>
          <a:bodyPr/>
          <a:lstStyle/>
          <a:p>
            <a:r>
              <a:rPr lang="de-DE" sz="2000" dirty="0" err="1"/>
              <a:t>Mehrebenenmodell</a:t>
            </a:r>
            <a:r>
              <a:rPr lang="de-DE" sz="2000" dirty="0"/>
              <a:t> (Linden et al., 2007)</a:t>
            </a:r>
          </a:p>
          <a:p>
            <a:r>
              <a:rPr lang="de-DE" sz="2000" dirty="0"/>
              <a:t>Erfahrungsorientiertes Lernmodell (Milne et al., 2007)</a:t>
            </a:r>
          </a:p>
          <a:p>
            <a:r>
              <a:rPr lang="de-DE" sz="2000" dirty="0"/>
              <a:t>Drei-Phasen-Modell (Hill, 2014)</a:t>
            </a:r>
          </a:p>
          <a:p>
            <a:r>
              <a:rPr lang="de-DE" sz="2000" b="1" dirty="0"/>
              <a:t>Kontextspezifisches Modell (Weck, </a:t>
            </a:r>
            <a:r>
              <a:rPr lang="de-DE" sz="2000" b="1" dirty="0" smtClean="0"/>
              <a:t>2013, Anderson &amp; Hill 2017)</a:t>
            </a:r>
            <a:endParaRPr lang="de-DE" sz="2000" b="1" dirty="0"/>
          </a:p>
          <a:p>
            <a:r>
              <a:rPr lang="de-DE" sz="2000" dirty="0"/>
              <a:t>Kernkompetenzen von PT (BPTK, 2008)</a:t>
            </a:r>
          </a:p>
          <a:p>
            <a:endParaRPr lang="de-DE" sz="2000" dirty="0"/>
          </a:p>
          <a:p>
            <a:endParaRPr lang="de-DE" sz="2000" dirty="0"/>
          </a:p>
          <a:p>
            <a:endParaRPr lang="de-DE" sz="2000" dirty="0"/>
          </a:p>
        </p:txBody>
      </p:sp>
      <p:sp>
        <p:nvSpPr>
          <p:cNvPr id="5" name="Textplatzhalter 4"/>
          <p:cNvSpPr>
            <a:spLocks noGrp="1"/>
          </p:cNvSpPr>
          <p:nvPr>
            <p:ph type="body" sz="quarter" idx="3"/>
          </p:nvPr>
        </p:nvSpPr>
        <p:spPr>
          <a:xfrm>
            <a:off x="4657551" y="1059582"/>
            <a:ext cx="4041775" cy="481012"/>
          </a:xfrm>
        </p:spPr>
        <p:txBody>
          <a:bodyPr/>
          <a:lstStyle/>
          <a:p>
            <a:r>
              <a:rPr lang="de-DE" dirty="0"/>
              <a:t>Prozessorientierte Modelle</a:t>
            </a:r>
          </a:p>
        </p:txBody>
      </p:sp>
      <p:sp>
        <p:nvSpPr>
          <p:cNvPr id="6" name="Inhaltsplatzhalter 5"/>
          <p:cNvSpPr>
            <a:spLocks noGrp="1"/>
          </p:cNvSpPr>
          <p:nvPr>
            <p:ph sz="quarter" idx="4"/>
          </p:nvPr>
        </p:nvSpPr>
        <p:spPr>
          <a:xfrm>
            <a:off x="4645025" y="1543672"/>
            <a:ext cx="4041775" cy="2963466"/>
          </a:xfrm>
        </p:spPr>
        <p:txBody>
          <a:bodyPr/>
          <a:lstStyle/>
          <a:p>
            <a:r>
              <a:rPr lang="de-DE" sz="2000" dirty="0"/>
              <a:t>Fünf-Stufen-Modell (Dreyfuss, 2004)</a:t>
            </a:r>
          </a:p>
          <a:p>
            <a:r>
              <a:rPr lang="de-DE" sz="2000" dirty="0"/>
              <a:t>Hierarchisches Modell (Muse &amp; </a:t>
            </a:r>
            <a:r>
              <a:rPr lang="de-DE" sz="2000" dirty="0" err="1"/>
              <a:t>McManus</a:t>
            </a:r>
            <a:r>
              <a:rPr lang="de-DE" sz="2000" dirty="0"/>
              <a:t>, 2013)</a:t>
            </a:r>
          </a:p>
          <a:p>
            <a:r>
              <a:rPr lang="de-DE" sz="2000" dirty="0"/>
              <a:t>Fünf-Stufen-Modell (</a:t>
            </a:r>
            <a:r>
              <a:rPr lang="de-DE" sz="2000" dirty="0" err="1"/>
              <a:t>Ronnestad</a:t>
            </a:r>
            <a:r>
              <a:rPr lang="de-DE" sz="2000" dirty="0"/>
              <a:t> &amp; </a:t>
            </a:r>
            <a:r>
              <a:rPr lang="de-DE" sz="2000" dirty="0" err="1"/>
              <a:t>Skovholt</a:t>
            </a:r>
            <a:r>
              <a:rPr lang="de-DE" sz="2000" dirty="0"/>
              <a:t>, 2013)</a:t>
            </a:r>
          </a:p>
        </p:txBody>
      </p:sp>
    </p:spTree>
    <p:extLst>
      <p:ext uri="{BB962C8B-B14F-4D97-AF65-F5344CB8AC3E}">
        <p14:creationId xmlns:p14="http://schemas.microsoft.com/office/powerpoint/2010/main" val="1119422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314"/>
            <a:ext cx="8686800" cy="857250"/>
          </a:xfrm>
        </p:spPr>
        <p:txBody>
          <a:bodyPr/>
          <a:lstStyle/>
          <a:p>
            <a:r>
              <a:rPr lang="de-DE" sz="2600" dirty="0"/>
              <a:t>Das Kontextuelle Modell Psychotherapeutischer Fertigkeiten</a:t>
            </a:r>
          </a:p>
        </p:txBody>
      </p:sp>
      <p:sp>
        <p:nvSpPr>
          <p:cNvPr id="4" name="Rechteck 3"/>
          <p:cNvSpPr/>
          <p:nvPr/>
        </p:nvSpPr>
        <p:spPr>
          <a:xfrm>
            <a:off x="3913448" y="925395"/>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Kulturelle Kompetenz</a:t>
            </a:r>
          </a:p>
        </p:txBody>
      </p:sp>
      <p:sp>
        <p:nvSpPr>
          <p:cNvPr id="5" name="Rechteck 4"/>
          <p:cNvSpPr/>
          <p:nvPr/>
        </p:nvSpPr>
        <p:spPr>
          <a:xfrm>
            <a:off x="1331640" y="2247807"/>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Konzeptuelle Kompetenz</a:t>
            </a:r>
          </a:p>
        </p:txBody>
      </p:sp>
      <p:sp>
        <p:nvSpPr>
          <p:cNvPr id="6" name="Rechteck 5"/>
          <p:cNvSpPr/>
          <p:nvPr/>
        </p:nvSpPr>
        <p:spPr>
          <a:xfrm>
            <a:off x="6516216" y="2247714"/>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Beziehungs-kompetenz</a:t>
            </a:r>
          </a:p>
        </p:txBody>
      </p:sp>
      <p:sp>
        <p:nvSpPr>
          <p:cNvPr id="8" name="Rechteck 7"/>
          <p:cNvSpPr/>
          <p:nvPr/>
        </p:nvSpPr>
        <p:spPr>
          <a:xfrm>
            <a:off x="3902968" y="3715991"/>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Technische Kompetenz</a:t>
            </a:r>
          </a:p>
        </p:txBody>
      </p:sp>
      <p:cxnSp>
        <p:nvCxnSpPr>
          <p:cNvPr id="10" name="Gerade Verbindung mit Pfeil 9"/>
          <p:cNvCxnSpPr>
            <a:stCxn id="4" idx="2"/>
            <a:endCxn id="5" idx="3"/>
          </p:cNvCxnSpPr>
          <p:nvPr/>
        </p:nvCxnSpPr>
        <p:spPr>
          <a:xfrm flipH="1">
            <a:off x="2915816" y="1411449"/>
            <a:ext cx="1789720" cy="1079385"/>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stCxn id="4" idx="2"/>
            <a:endCxn id="6" idx="1"/>
          </p:cNvCxnSpPr>
          <p:nvPr/>
        </p:nvCxnSpPr>
        <p:spPr>
          <a:xfrm>
            <a:off x="4705536" y="1411449"/>
            <a:ext cx="1810680" cy="1079292"/>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stCxn id="8" idx="0"/>
            <a:endCxn id="6" idx="1"/>
          </p:cNvCxnSpPr>
          <p:nvPr/>
        </p:nvCxnSpPr>
        <p:spPr>
          <a:xfrm flipV="1">
            <a:off x="4695056" y="2490741"/>
            <a:ext cx="1821160" cy="1225250"/>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stCxn id="8" idx="0"/>
            <a:endCxn id="5" idx="3"/>
          </p:cNvCxnSpPr>
          <p:nvPr/>
        </p:nvCxnSpPr>
        <p:spPr>
          <a:xfrm flipH="1" flipV="1">
            <a:off x="2915816" y="2490834"/>
            <a:ext cx="1779240" cy="1225157"/>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stCxn id="4" idx="2"/>
            <a:endCxn id="8" idx="0"/>
          </p:cNvCxnSpPr>
          <p:nvPr/>
        </p:nvCxnSpPr>
        <p:spPr>
          <a:xfrm flipH="1">
            <a:off x="4695056" y="1411449"/>
            <a:ext cx="10480" cy="2304542"/>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Gleichschenkliges Dreieck 31"/>
          <p:cNvSpPr/>
          <p:nvPr/>
        </p:nvSpPr>
        <p:spPr>
          <a:xfrm rot="10800000">
            <a:off x="51217" y="897564"/>
            <a:ext cx="813556" cy="3292286"/>
          </a:xfrm>
          <a:prstGeom prst="triangle">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de-DE" sz="1400" b="1" dirty="0"/>
              <a:t>Abstraktionsniveau</a:t>
            </a:r>
          </a:p>
          <a:p>
            <a:endParaRPr lang="de-DE" sz="500" b="1" dirty="0"/>
          </a:p>
        </p:txBody>
      </p:sp>
      <p:sp>
        <p:nvSpPr>
          <p:cNvPr id="33" name="Textfeld 32"/>
          <p:cNvSpPr txBox="1"/>
          <p:nvPr/>
        </p:nvSpPr>
        <p:spPr>
          <a:xfrm>
            <a:off x="502028" y="3820518"/>
            <a:ext cx="1117644" cy="369332"/>
          </a:xfrm>
          <a:prstGeom prst="rect">
            <a:avLst/>
          </a:prstGeom>
          <a:noFill/>
        </p:spPr>
        <p:txBody>
          <a:bodyPr wrap="square" rtlCol="0">
            <a:spAutoFit/>
          </a:bodyPr>
          <a:lstStyle/>
          <a:p>
            <a:r>
              <a:rPr lang="de-DE" dirty="0"/>
              <a:t>Spezifisch</a:t>
            </a:r>
          </a:p>
        </p:txBody>
      </p:sp>
      <p:sp>
        <p:nvSpPr>
          <p:cNvPr id="34" name="Textfeld 33"/>
          <p:cNvSpPr txBox="1"/>
          <p:nvPr/>
        </p:nvSpPr>
        <p:spPr>
          <a:xfrm>
            <a:off x="832825" y="826197"/>
            <a:ext cx="1400099" cy="369332"/>
          </a:xfrm>
          <a:prstGeom prst="rect">
            <a:avLst/>
          </a:prstGeom>
          <a:noFill/>
        </p:spPr>
        <p:txBody>
          <a:bodyPr wrap="square" rtlCol="0">
            <a:spAutoFit/>
          </a:bodyPr>
          <a:lstStyle/>
          <a:p>
            <a:r>
              <a:rPr lang="de-DE" dirty="0"/>
              <a:t>Unspezifisch</a:t>
            </a:r>
          </a:p>
        </p:txBody>
      </p:sp>
      <p:sp>
        <p:nvSpPr>
          <p:cNvPr id="3" name="Textfeld 2"/>
          <p:cNvSpPr txBox="1"/>
          <p:nvPr/>
        </p:nvSpPr>
        <p:spPr>
          <a:xfrm>
            <a:off x="5796136" y="4206400"/>
            <a:ext cx="2304256" cy="369332"/>
          </a:xfrm>
          <a:prstGeom prst="rect">
            <a:avLst/>
          </a:prstGeom>
          <a:noFill/>
        </p:spPr>
        <p:txBody>
          <a:bodyPr wrap="square" rtlCol="0">
            <a:spAutoFit/>
          </a:bodyPr>
          <a:lstStyle/>
          <a:p>
            <a:r>
              <a:rPr lang="de-DE" b="1" dirty="0">
                <a:solidFill>
                  <a:srgbClr val="545455"/>
                </a:solidFill>
              </a:rPr>
              <a:t>Anderson &amp; Hill, 2017</a:t>
            </a:r>
          </a:p>
        </p:txBody>
      </p:sp>
      <p:cxnSp>
        <p:nvCxnSpPr>
          <p:cNvPr id="16" name="Gerade Verbindung mit Pfeil 15"/>
          <p:cNvCxnSpPr>
            <a:stCxn id="5" idx="3"/>
            <a:endCxn id="6" idx="1"/>
          </p:cNvCxnSpPr>
          <p:nvPr/>
        </p:nvCxnSpPr>
        <p:spPr>
          <a:xfrm flipV="1">
            <a:off x="2915816" y="2490741"/>
            <a:ext cx="3600400" cy="93"/>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526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0970" y="0"/>
            <a:ext cx="9139474" cy="756084"/>
          </a:xfrm>
        </p:spPr>
        <p:txBody>
          <a:bodyPr/>
          <a:lstStyle/>
          <a:p>
            <a:r>
              <a:rPr lang="de-DE" sz="2800" dirty="0"/>
              <a:t>Kompetenz in der Kinder- und </a:t>
            </a:r>
            <a:r>
              <a:rPr lang="de-DE" sz="2800" dirty="0" err="1" smtClean="0"/>
              <a:t>Jugendlichentherapie</a:t>
            </a:r>
            <a:endParaRPr lang="de-DE" sz="2800" dirty="0"/>
          </a:p>
        </p:txBody>
      </p:sp>
      <p:sp>
        <p:nvSpPr>
          <p:cNvPr id="3" name="Untertitel 2"/>
          <p:cNvSpPr>
            <a:spLocks noGrp="1"/>
          </p:cNvSpPr>
          <p:nvPr>
            <p:ph type="subTitle" idx="1"/>
          </p:nvPr>
        </p:nvSpPr>
        <p:spPr>
          <a:xfrm>
            <a:off x="107504" y="555526"/>
            <a:ext cx="8496944" cy="3420684"/>
          </a:xfrm>
        </p:spPr>
        <p:txBody>
          <a:bodyPr/>
          <a:lstStyle/>
          <a:p>
            <a:pPr marL="342900" indent="-342900" algn="l">
              <a:buFont typeface="Arial" panose="020B0604020202020204" pitchFamily="34" charset="0"/>
              <a:buChar char="•"/>
            </a:pPr>
            <a:r>
              <a:rPr lang="de-DE" sz="2400" dirty="0">
                <a:solidFill>
                  <a:schemeClr val="tx1"/>
                </a:solidFill>
              </a:rPr>
              <a:t>Spezifika für </a:t>
            </a:r>
            <a:r>
              <a:rPr lang="de-DE" sz="2400" dirty="0" err="1">
                <a:solidFill>
                  <a:schemeClr val="tx1"/>
                </a:solidFill>
              </a:rPr>
              <a:t>KiJu</a:t>
            </a:r>
            <a:r>
              <a:rPr lang="de-DE" sz="2400" dirty="0">
                <a:solidFill>
                  <a:schemeClr val="tx1"/>
                </a:solidFill>
              </a:rPr>
              <a:t> Behandlungen sind </a:t>
            </a:r>
            <a:r>
              <a:rPr lang="de-DE" sz="2400" b="1" dirty="0">
                <a:solidFill>
                  <a:schemeClr val="tx1"/>
                </a:solidFill>
              </a:rPr>
              <a:t>kein</a:t>
            </a:r>
            <a:r>
              <a:rPr lang="de-DE" sz="2400" dirty="0">
                <a:solidFill>
                  <a:schemeClr val="tx1"/>
                </a:solidFill>
              </a:rPr>
              <a:t> Bestandteil gängiger Kompetenzmodelle</a:t>
            </a:r>
          </a:p>
          <a:p>
            <a:pPr marL="800100" lvl="1" indent="-342900" algn="l">
              <a:buFont typeface="Symbol" panose="05050102010706020507" pitchFamily="18" charset="2"/>
              <a:buChar char="-"/>
            </a:pPr>
            <a:r>
              <a:rPr lang="de-DE" sz="2000" dirty="0">
                <a:solidFill>
                  <a:schemeClr val="tx1"/>
                </a:solidFill>
              </a:rPr>
              <a:t>V.a. unter Kultureller Kompetenz zusammengefasst: Kompetenzdomänen: „Individual </a:t>
            </a:r>
            <a:r>
              <a:rPr lang="de-DE" sz="2000" dirty="0" err="1">
                <a:solidFill>
                  <a:schemeClr val="tx1"/>
                </a:solidFill>
              </a:rPr>
              <a:t>and</a:t>
            </a:r>
            <a:r>
              <a:rPr lang="de-DE" sz="2000" dirty="0">
                <a:solidFill>
                  <a:schemeClr val="tx1"/>
                </a:solidFill>
              </a:rPr>
              <a:t> Cultural </a:t>
            </a:r>
            <a:r>
              <a:rPr lang="de-DE" sz="2000" dirty="0" err="1">
                <a:solidFill>
                  <a:schemeClr val="tx1"/>
                </a:solidFill>
              </a:rPr>
              <a:t>diversity</a:t>
            </a:r>
            <a:r>
              <a:rPr lang="de-DE" sz="2000" dirty="0">
                <a:solidFill>
                  <a:schemeClr val="tx1"/>
                </a:solidFill>
              </a:rPr>
              <a:t> </a:t>
            </a:r>
            <a:r>
              <a:rPr lang="de-DE" sz="2000" dirty="0" err="1">
                <a:solidFill>
                  <a:schemeClr val="tx1"/>
                </a:solidFill>
              </a:rPr>
              <a:t>awareness</a:t>
            </a:r>
            <a:r>
              <a:rPr lang="de-DE" sz="2000" dirty="0">
                <a:solidFill>
                  <a:schemeClr val="tx1"/>
                </a:solidFill>
              </a:rPr>
              <a:t>“ (Fouad et al., 2009); „</a:t>
            </a:r>
            <a:r>
              <a:rPr lang="de-DE" sz="2000" dirty="0" err="1">
                <a:solidFill>
                  <a:schemeClr val="tx1"/>
                </a:solidFill>
              </a:rPr>
              <a:t>Ethics</a:t>
            </a:r>
            <a:r>
              <a:rPr lang="de-DE" sz="2000" dirty="0">
                <a:solidFill>
                  <a:schemeClr val="tx1"/>
                </a:solidFill>
              </a:rPr>
              <a:t> </a:t>
            </a:r>
            <a:r>
              <a:rPr lang="de-DE" sz="2000" dirty="0" err="1">
                <a:solidFill>
                  <a:schemeClr val="tx1"/>
                </a:solidFill>
              </a:rPr>
              <a:t>and</a:t>
            </a:r>
            <a:r>
              <a:rPr lang="de-DE" sz="2000" dirty="0">
                <a:solidFill>
                  <a:schemeClr val="tx1"/>
                </a:solidFill>
              </a:rPr>
              <a:t> Cultural </a:t>
            </a:r>
            <a:r>
              <a:rPr lang="de-DE" sz="2000" dirty="0" err="1">
                <a:solidFill>
                  <a:schemeClr val="tx1"/>
                </a:solidFill>
              </a:rPr>
              <a:t>sensitvities</a:t>
            </a:r>
            <a:r>
              <a:rPr lang="de-DE" sz="2000" dirty="0">
                <a:solidFill>
                  <a:schemeClr val="tx1"/>
                </a:solidFill>
              </a:rPr>
              <a:t>“ (European </a:t>
            </a:r>
            <a:r>
              <a:rPr lang="de-DE" sz="2000" dirty="0" err="1">
                <a:solidFill>
                  <a:schemeClr val="tx1"/>
                </a:solidFill>
              </a:rPr>
              <a:t>Association</a:t>
            </a:r>
            <a:r>
              <a:rPr lang="de-DE" sz="2000" dirty="0">
                <a:solidFill>
                  <a:schemeClr val="tx1"/>
                </a:solidFill>
              </a:rPr>
              <a:t> </a:t>
            </a:r>
            <a:r>
              <a:rPr lang="de-DE" sz="2000" dirty="0" err="1">
                <a:solidFill>
                  <a:schemeClr val="tx1"/>
                </a:solidFill>
              </a:rPr>
              <a:t>of</a:t>
            </a:r>
            <a:r>
              <a:rPr lang="de-DE" sz="2000" dirty="0">
                <a:solidFill>
                  <a:schemeClr val="tx1"/>
                </a:solidFill>
              </a:rPr>
              <a:t> </a:t>
            </a:r>
            <a:r>
              <a:rPr lang="de-DE" sz="2000" dirty="0" err="1">
                <a:solidFill>
                  <a:schemeClr val="tx1"/>
                </a:solidFill>
              </a:rPr>
              <a:t>Psychotherapy</a:t>
            </a:r>
            <a:r>
              <a:rPr lang="de-DE" sz="2000" dirty="0">
                <a:solidFill>
                  <a:schemeClr val="tx1"/>
                </a:solidFill>
              </a:rPr>
              <a:t>, 2013) </a:t>
            </a:r>
          </a:p>
          <a:p>
            <a:pPr marL="342900" indent="-342900" algn="l">
              <a:buFont typeface="Arial" panose="020B0604020202020204" pitchFamily="34" charset="0"/>
              <a:buChar char="•"/>
            </a:pPr>
            <a:r>
              <a:rPr lang="de-DE" sz="2400" dirty="0">
                <a:solidFill>
                  <a:schemeClr val="tx1"/>
                </a:solidFill>
              </a:rPr>
              <a:t>Grundannahme:</a:t>
            </a:r>
          </a:p>
          <a:p>
            <a:pPr marL="800100" lvl="1" indent="-342900" algn="l">
              <a:buFont typeface="Symbol" panose="05050102010706020507" pitchFamily="18" charset="2"/>
              <a:buChar char="-"/>
            </a:pPr>
            <a:r>
              <a:rPr lang="de-DE" sz="2000" dirty="0">
                <a:solidFill>
                  <a:schemeClr val="tx1"/>
                </a:solidFill>
              </a:rPr>
              <a:t>„Die Kompetenzen sind auf einem Abstraktionsniveau und in einer Breite definiert, dass sie für die derzeitigen zwei Berufe des Psychologischen Psychotherapeuten und des Kinder- und </a:t>
            </a:r>
            <a:r>
              <a:rPr lang="de-DE" sz="2000" dirty="0" err="1">
                <a:solidFill>
                  <a:schemeClr val="tx1"/>
                </a:solidFill>
              </a:rPr>
              <a:t>Jugendlichenpsychotherapeuten</a:t>
            </a:r>
            <a:r>
              <a:rPr lang="de-DE" sz="2000" dirty="0">
                <a:solidFill>
                  <a:schemeClr val="tx1"/>
                </a:solidFill>
              </a:rPr>
              <a:t> gleichermaßen zutreffend sind.“ (Bundespsychotherapeutenkammer, 2008)</a:t>
            </a:r>
          </a:p>
        </p:txBody>
      </p:sp>
    </p:spTree>
    <p:extLst>
      <p:ext uri="{BB962C8B-B14F-4D97-AF65-F5344CB8AC3E}">
        <p14:creationId xmlns:p14="http://schemas.microsoft.com/office/powerpoint/2010/main" val="2739033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51470"/>
            <a:ext cx="8229600" cy="857250"/>
          </a:xfrm>
        </p:spPr>
        <p:txBody>
          <a:bodyPr/>
          <a:lstStyle/>
          <a:p>
            <a:r>
              <a:rPr lang="de-DE" dirty="0"/>
              <a:t>Technische Kompetenz &amp; Adhärenz</a:t>
            </a:r>
          </a:p>
        </p:txBody>
      </p:sp>
      <p:sp>
        <p:nvSpPr>
          <p:cNvPr id="3" name="Inhaltsplatzhalter 2"/>
          <p:cNvSpPr>
            <a:spLocks noGrp="1"/>
          </p:cNvSpPr>
          <p:nvPr>
            <p:ph idx="1"/>
          </p:nvPr>
        </p:nvSpPr>
        <p:spPr>
          <a:xfrm>
            <a:off x="467543" y="771550"/>
            <a:ext cx="8645223" cy="777534"/>
          </a:xfrm>
        </p:spPr>
        <p:txBody>
          <a:bodyPr/>
          <a:lstStyle/>
          <a:p>
            <a:pPr marL="0" indent="0">
              <a:buNone/>
            </a:pPr>
            <a:r>
              <a:rPr lang="de-DE" sz="2800" dirty="0"/>
              <a:t>Anpassung  gängiger Adhärenz- und Kompetenzskalen für </a:t>
            </a:r>
            <a:r>
              <a:rPr lang="de-DE" sz="2800" dirty="0" err="1"/>
              <a:t>KiJu</a:t>
            </a:r>
            <a:r>
              <a:rPr lang="de-DE" sz="2800" dirty="0"/>
              <a:t>, z.B.</a:t>
            </a:r>
          </a:p>
          <a:p>
            <a:pPr marL="0" indent="0">
              <a:buNone/>
            </a:pPr>
            <a:r>
              <a:rPr lang="de-DE" dirty="0"/>
              <a:t> </a:t>
            </a:r>
          </a:p>
        </p:txBody>
      </p:sp>
      <p:sp>
        <p:nvSpPr>
          <p:cNvPr id="4" name="Textfeld 3"/>
          <p:cNvSpPr txBox="1"/>
          <p:nvPr/>
        </p:nvSpPr>
        <p:spPr>
          <a:xfrm>
            <a:off x="467544" y="1869672"/>
            <a:ext cx="3024336" cy="2031325"/>
          </a:xfrm>
          <a:prstGeom prst="rect">
            <a:avLst/>
          </a:prstGeom>
          <a:noFill/>
        </p:spPr>
        <p:txBody>
          <a:bodyPr wrap="square" rtlCol="0">
            <a:spAutoFit/>
          </a:bodyPr>
          <a:lstStyle/>
          <a:p>
            <a:r>
              <a:rPr lang="de-DE" dirty="0">
                <a:solidFill>
                  <a:srgbClr val="545455"/>
                </a:solidFill>
              </a:rPr>
              <a:t>Agenda Setting</a:t>
            </a:r>
          </a:p>
          <a:p>
            <a:r>
              <a:rPr lang="de-DE" dirty="0">
                <a:solidFill>
                  <a:srgbClr val="545455"/>
                </a:solidFill>
              </a:rPr>
              <a:t>Feedback</a:t>
            </a:r>
          </a:p>
          <a:p>
            <a:r>
              <a:rPr lang="de-DE" dirty="0" err="1">
                <a:solidFill>
                  <a:srgbClr val="545455"/>
                </a:solidFill>
              </a:rPr>
              <a:t>Collaboration</a:t>
            </a:r>
            <a:endParaRPr lang="de-DE" dirty="0">
              <a:solidFill>
                <a:srgbClr val="545455"/>
              </a:solidFill>
            </a:endParaRPr>
          </a:p>
          <a:p>
            <a:r>
              <a:rPr lang="de-DE" dirty="0">
                <a:solidFill>
                  <a:srgbClr val="545455"/>
                </a:solidFill>
              </a:rPr>
              <a:t>Interpersonal </a:t>
            </a:r>
            <a:r>
              <a:rPr lang="de-DE" dirty="0" err="1">
                <a:solidFill>
                  <a:srgbClr val="545455"/>
                </a:solidFill>
              </a:rPr>
              <a:t>Effectiveness</a:t>
            </a:r>
            <a:endParaRPr lang="de-DE" dirty="0">
              <a:solidFill>
                <a:srgbClr val="545455"/>
              </a:solidFill>
            </a:endParaRPr>
          </a:p>
          <a:p>
            <a:r>
              <a:rPr lang="de-DE" dirty="0" err="1">
                <a:solidFill>
                  <a:srgbClr val="545455"/>
                </a:solidFill>
              </a:rPr>
              <a:t>Eliciting</a:t>
            </a:r>
            <a:r>
              <a:rPr lang="de-DE" dirty="0">
                <a:solidFill>
                  <a:srgbClr val="545455"/>
                </a:solidFill>
              </a:rPr>
              <a:t> Key </a:t>
            </a:r>
            <a:r>
              <a:rPr lang="de-DE" dirty="0" err="1">
                <a:solidFill>
                  <a:srgbClr val="545455"/>
                </a:solidFill>
              </a:rPr>
              <a:t>Cognitions</a:t>
            </a:r>
            <a:endParaRPr lang="de-DE" dirty="0">
              <a:solidFill>
                <a:srgbClr val="545455"/>
              </a:solidFill>
            </a:endParaRPr>
          </a:p>
          <a:p>
            <a:r>
              <a:rPr lang="de-DE" dirty="0" err="1">
                <a:solidFill>
                  <a:srgbClr val="545455"/>
                </a:solidFill>
              </a:rPr>
              <a:t>Homework</a:t>
            </a:r>
            <a:endParaRPr lang="de-DE" dirty="0">
              <a:solidFill>
                <a:srgbClr val="545455"/>
              </a:solidFill>
            </a:endParaRPr>
          </a:p>
          <a:p>
            <a:r>
              <a:rPr lang="de-DE" dirty="0">
                <a:solidFill>
                  <a:srgbClr val="545455"/>
                </a:solidFill>
              </a:rPr>
              <a:t> […]</a:t>
            </a:r>
          </a:p>
        </p:txBody>
      </p:sp>
      <p:sp>
        <p:nvSpPr>
          <p:cNvPr id="5" name="Textfeld 4"/>
          <p:cNvSpPr txBox="1"/>
          <p:nvPr/>
        </p:nvSpPr>
        <p:spPr>
          <a:xfrm>
            <a:off x="467544" y="3531661"/>
            <a:ext cx="3024336" cy="1200329"/>
          </a:xfrm>
          <a:prstGeom prst="rect">
            <a:avLst/>
          </a:prstGeom>
          <a:noFill/>
        </p:spPr>
        <p:txBody>
          <a:bodyPr wrap="square" rtlCol="0">
            <a:spAutoFit/>
          </a:bodyPr>
          <a:lstStyle/>
          <a:p>
            <a:pPr algn="ctr"/>
            <a:r>
              <a:rPr lang="de-DE" dirty="0">
                <a:solidFill>
                  <a:srgbClr val="545455"/>
                </a:solidFill>
              </a:rPr>
              <a:t>+</a:t>
            </a:r>
          </a:p>
          <a:p>
            <a:r>
              <a:rPr lang="de-DE" dirty="0" err="1">
                <a:solidFill>
                  <a:srgbClr val="545455"/>
                </a:solidFill>
              </a:rPr>
              <a:t>Playfulness</a:t>
            </a:r>
            <a:endParaRPr lang="de-DE" dirty="0">
              <a:solidFill>
                <a:srgbClr val="545455"/>
              </a:solidFill>
            </a:endParaRPr>
          </a:p>
          <a:p>
            <a:r>
              <a:rPr lang="de-DE" dirty="0" err="1">
                <a:solidFill>
                  <a:srgbClr val="545455"/>
                </a:solidFill>
              </a:rPr>
              <a:t>Informality</a:t>
            </a:r>
            <a:endParaRPr lang="de-DE" dirty="0">
              <a:solidFill>
                <a:srgbClr val="545455"/>
              </a:solidFill>
            </a:endParaRPr>
          </a:p>
          <a:p>
            <a:r>
              <a:rPr lang="de-DE" dirty="0" err="1">
                <a:solidFill>
                  <a:srgbClr val="545455"/>
                </a:solidFill>
              </a:rPr>
              <a:t>Credibility</a:t>
            </a:r>
            <a:endParaRPr lang="de-DE" dirty="0">
              <a:solidFill>
                <a:srgbClr val="545455"/>
              </a:solidFill>
            </a:endParaRPr>
          </a:p>
        </p:txBody>
      </p:sp>
      <p:sp>
        <p:nvSpPr>
          <p:cNvPr id="8" name="Geschweifte Klammer rechts 7"/>
          <p:cNvSpPr/>
          <p:nvPr/>
        </p:nvSpPr>
        <p:spPr>
          <a:xfrm>
            <a:off x="4716016" y="1869672"/>
            <a:ext cx="216024" cy="1458162"/>
          </a:xfrm>
          <a:prstGeom prst="rightBrace">
            <a:avLst/>
          </a:prstGeom>
          <a:ln w="19050">
            <a:solidFill>
              <a:srgbClr val="5454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feld 8"/>
          <p:cNvSpPr txBox="1"/>
          <p:nvPr/>
        </p:nvSpPr>
        <p:spPr>
          <a:xfrm>
            <a:off x="5148064" y="2456769"/>
            <a:ext cx="3024336" cy="369332"/>
          </a:xfrm>
          <a:prstGeom prst="rect">
            <a:avLst/>
          </a:prstGeom>
          <a:noFill/>
        </p:spPr>
        <p:txBody>
          <a:bodyPr wrap="square" rtlCol="0">
            <a:spAutoFit/>
          </a:bodyPr>
          <a:lstStyle/>
          <a:p>
            <a:pPr algn="ctr"/>
            <a:r>
              <a:rPr lang="de-DE" dirty="0" err="1">
                <a:solidFill>
                  <a:srgbClr val="545455"/>
                </a:solidFill>
              </a:rPr>
              <a:t>Cognitive</a:t>
            </a:r>
            <a:r>
              <a:rPr lang="de-DE" dirty="0">
                <a:solidFill>
                  <a:srgbClr val="545455"/>
                </a:solidFill>
              </a:rPr>
              <a:t> </a:t>
            </a:r>
            <a:r>
              <a:rPr lang="de-DE" dirty="0" err="1">
                <a:solidFill>
                  <a:srgbClr val="545455"/>
                </a:solidFill>
              </a:rPr>
              <a:t>Therapy</a:t>
            </a:r>
            <a:r>
              <a:rPr lang="de-DE" dirty="0">
                <a:solidFill>
                  <a:srgbClr val="545455"/>
                </a:solidFill>
              </a:rPr>
              <a:t> </a:t>
            </a:r>
            <a:r>
              <a:rPr lang="de-DE" dirty="0" err="1">
                <a:solidFill>
                  <a:srgbClr val="545455"/>
                </a:solidFill>
              </a:rPr>
              <a:t>Scale</a:t>
            </a:r>
            <a:endParaRPr lang="de-DE" dirty="0">
              <a:solidFill>
                <a:srgbClr val="545455"/>
              </a:solidFill>
            </a:endParaRPr>
          </a:p>
        </p:txBody>
      </p:sp>
      <p:sp>
        <p:nvSpPr>
          <p:cNvPr id="10" name="Geschweifte Klammer rechts 9"/>
          <p:cNvSpPr/>
          <p:nvPr/>
        </p:nvSpPr>
        <p:spPr>
          <a:xfrm>
            <a:off x="3329862" y="1902336"/>
            <a:ext cx="54006" cy="2757645"/>
          </a:xfrm>
          <a:prstGeom prst="rightBrace">
            <a:avLst/>
          </a:prstGeom>
          <a:ln w="19050">
            <a:solidFill>
              <a:srgbClr val="5454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Textfeld 10"/>
          <p:cNvSpPr txBox="1"/>
          <p:nvPr/>
        </p:nvSpPr>
        <p:spPr>
          <a:xfrm>
            <a:off x="3419872" y="3752913"/>
            <a:ext cx="5256584" cy="369332"/>
          </a:xfrm>
          <a:prstGeom prst="rect">
            <a:avLst/>
          </a:prstGeom>
          <a:noFill/>
        </p:spPr>
        <p:txBody>
          <a:bodyPr wrap="square" rtlCol="0">
            <a:spAutoFit/>
          </a:bodyPr>
          <a:lstStyle/>
          <a:p>
            <a:pPr algn="ctr"/>
            <a:r>
              <a:rPr lang="de-DE" dirty="0" err="1">
                <a:solidFill>
                  <a:srgbClr val="545455"/>
                </a:solidFill>
              </a:rPr>
              <a:t>Cognitive</a:t>
            </a:r>
            <a:r>
              <a:rPr lang="de-DE" dirty="0">
                <a:solidFill>
                  <a:srgbClr val="545455"/>
                </a:solidFill>
              </a:rPr>
              <a:t> </a:t>
            </a:r>
            <a:r>
              <a:rPr lang="de-DE" dirty="0" err="1">
                <a:solidFill>
                  <a:srgbClr val="545455"/>
                </a:solidFill>
              </a:rPr>
              <a:t>Therapy</a:t>
            </a:r>
            <a:r>
              <a:rPr lang="de-DE" dirty="0">
                <a:solidFill>
                  <a:srgbClr val="545455"/>
                </a:solidFill>
              </a:rPr>
              <a:t> </a:t>
            </a:r>
            <a:r>
              <a:rPr lang="de-DE" dirty="0" err="1">
                <a:solidFill>
                  <a:srgbClr val="545455"/>
                </a:solidFill>
              </a:rPr>
              <a:t>Scale</a:t>
            </a:r>
            <a:r>
              <a:rPr lang="de-DE" dirty="0">
                <a:solidFill>
                  <a:srgbClr val="545455"/>
                </a:solidFill>
              </a:rPr>
              <a:t> </a:t>
            </a:r>
            <a:r>
              <a:rPr lang="de-DE" dirty="0" err="1">
                <a:solidFill>
                  <a:srgbClr val="545455"/>
                </a:solidFill>
              </a:rPr>
              <a:t>for</a:t>
            </a:r>
            <a:r>
              <a:rPr lang="de-DE" dirty="0">
                <a:solidFill>
                  <a:srgbClr val="545455"/>
                </a:solidFill>
              </a:rPr>
              <a:t> </a:t>
            </a:r>
            <a:r>
              <a:rPr lang="de-DE" dirty="0" err="1">
                <a:solidFill>
                  <a:srgbClr val="545455"/>
                </a:solidFill>
              </a:rPr>
              <a:t>Children</a:t>
            </a:r>
            <a:r>
              <a:rPr lang="de-DE" dirty="0">
                <a:solidFill>
                  <a:srgbClr val="545455"/>
                </a:solidFill>
              </a:rPr>
              <a:t> </a:t>
            </a:r>
            <a:r>
              <a:rPr lang="de-DE" dirty="0" err="1">
                <a:solidFill>
                  <a:srgbClr val="545455"/>
                </a:solidFill>
              </a:rPr>
              <a:t>and</a:t>
            </a:r>
            <a:r>
              <a:rPr lang="de-DE" dirty="0">
                <a:solidFill>
                  <a:srgbClr val="545455"/>
                </a:solidFill>
              </a:rPr>
              <a:t> </a:t>
            </a:r>
            <a:r>
              <a:rPr lang="de-DE" dirty="0" err="1">
                <a:solidFill>
                  <a:srgbClr val="545455"/>
                </a:solidFill>
              </a:rPr>
              <a:t>Adolescents</a:t>
            </a:r>
            <a:endParaRPr lang="de-DE" dirty="0">
              <a:solidFill>
                <a:srgbClr val="545455"/>
              </a:solidFill>
            </a:endParaRPr>
          </a:p>
        </p:txBody>
      </p:sp>
    </p:spTree>
    <p:extLst>
      <p:ext uri="{BB962C8B-B14F-4D97-AF65-F5344CB8AC3E}">
        <p14:creationId xmlns:p14="http://schemas.microsoft.com/office/powerpoint/2010/main" val="1689726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0314"/>
            <a:ext cx="8640960" cy="659228"/>
          </a:xfrm>
        </p:spPr>
        <p:txBody>
          <a:bodyPr/>
          <a:lstStyle/>
          <a:p>
            <a:r>
              <a:rPr lang="de-DE" sz="3200" dirty="0" smtClean="0"/>
              <a:t>Meta-Analyse: Technische </a:t>
            </a:r>
            <a:r>
              <a:rPr lang="de-DE" sz="3200" dirty="0"/>
              <a:t>Kompetenz &amp; </a:t>
            </a:r>
            <a:r>
              <a:rPr lang="de-DE" sz="3200" dirty="0" smtClean="0"/>
              <a:t>Adhärenz</a:t>
            </a:r>
            <a:endParaRPr lang="de-DE" sz="3200" dirty="0"/>
          </a:p>
        </p:txBody>
      </p:sp>
      <p:sp>
        <p:nvSpPr>
          <p:cNvPr id="3" name="Inhaltsplatzhalter 2"/>
          <p:cNvSpPr>
            <a:spLocks noGrp="1"/>
          </p:cNvSpPr>
          <p:nvPr>
            <p:ph idx="1"/>
          </p:nvPr>
        </p:nvSpPr>
        <p:spPr>
          <a:xfrm>
            <a:off x="215516" y="699542"/>
            <a:ext cx="8712968" cy="3978442"/>
          </a:xfrm>
        </p:spPr>
        <p:txBody>
          <a:bodyPr/>
          <a:lstStyle/>
          <a:p>
            <a:r>
              <a:rPr lang="de-DE" sz="2000" dirty="0"/>
              <a:t>Fragestellung:</a:t>
            </a:r>
          </a:p>
          <a:p>
            <a:pPr lvl="1"/>
            <a:r>
              <a:rPr lang="de-DE" sz="2000" dirty="0"/>
              <a:t>(a) Zusammenhang von Adhärenz/Kompetenz und Outcome </a:t>
            </a:r>
          </a:p>
          <a:p>
            <a:pPr lvl="1"/>
            <a:r>
              <a:rPr lang="de-DE" sz="2000" dirty="0"/>
              <a:t>(b) Moderatoren für Zusammenhang: </a:t>
            </a:r>
          </a:p>
          <a:p>
            <a:pPr lvl="2"/>
            <a:r>
              <a:rPr lang="de-DE" sz="2000" dirty="0"/>
              <a:t>Therapierichtung</a:t>
            </a:r>
          </a:p>
          <a:p>
            <a:pPr lvl="2"/>
            <a:r>
              <a:rPr lang="de-DE" sz="2000" dirty="0"/>
              <a:t>Diagnose </a:t>
            </a:r>
          </a:p>
          <a:p>
            <a:pPr lvl="2"/>
            <a:r>
              <a:rPr lang="de-DE" sz="2000" dirty="0"/>
              <a:t>Kompetenz-Rater (i.e. Klient/Therapeut/Supervisor/Extern)</a:t>
            </a:r>
          </a:p>
          <a:p>
            <a:r>
              <a:rPr lang="de-DE" sz="2000" dirty="0"/>
              <a:t>Studien:</a:t>
            </a:r>
          </a:p>
          <a:p>
            <a:pPr lvl="1"/>
            <a:r>
              <a:rPr lang="de-DE" sz="2000" dirty="0"/>
              <a:t>Haupteinschlusskriterien: Ambulante psychosoziale Interventionen zu „Mental Health </a:t>
            </a:r>
            <a:r>
              <a:rPr lang="de-DE" sz="2000" dirty="0" err="1"/>
              <a:t>or</a:t>
            </a:r>
            <a:r>
              <a:rPr lang="de-DE" sz="2000" dirty="0"/>
              <a:t> </a:t>
            </a:r>
            <a:r>
              <a:rPr lang="de-DE" sz="2000" dirty="0" err="1"/>
              <a:t>Behavior</a:t>
            </a:r>
            <a:r>
              <a:rPr lang="de-DE" sz="2000" dirty="0"/>
              <a:t>“ für Kinder und Jugendliche bis 21</a:t>
            </a:r>
          </a:p>
          <a:p>
            <a:pPr lvl="1"/>
            <a:r>
              <a:rPr lang="de-DE" sz="2000" dirty="0"/>
              <a:t>Screening: 15.557 Papers</a:t>
            </a:r>
          </a:p>
          <a:p>
            <a:pPr lvl="1"/>
            <a:r>
              <a:rPr lang="de-DE" sz="2000" dirty="0"/>
              <a:t>Eingeschlossen: 52 Papers (35 Studien)</a:t>
            </a:r>
          </a:p>
        </p:txBody>
      </p:sp>
    </p:spTree>
    <p:extLst>
      <p:ext uri="{BB962C8B-B14F-4D97-AF65-F5344CB8AC3E}">
        <p14:creationId xmlns:p14="http://schemas.microsoft.com/office/powerpoint/2010/main" val="3874145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3321"/>
            <a:ext cx="8229600" cy="659228"/>
          </a:xfrm>
        </p:spPr>
        <p:txBody>
          <a:bodyPr/>
          <a:lstStyle/>
          <a:p>
            <a:r>
              <a:rPr lang="de-DE" sz="3200" dirty="0"/>
              <a:t>Technische Kompetenz &amp; Adhärenz - Review</a:t>
            </a:r>
          </a:p>
        </p:txBody>
      </p:sp>
      <p:sp>
        <p:nvSpPr>
          <p:cNvPr id="3" name="Inhaltsplatzhalter 2"/>
          <p:cNvSpPr>
            <a:spLocks noGrp="1"/>
          </p:cNvSpPr>
          <p:nvPr>
            <p:ph idx="1"/>
          </p:nvPr>
        </p:nvSpPr>
        <p:spPr>
          <a:xfrm>
            <a:off x="215516" y="762549"/>
            <a:ext cx="8712968" cy="3618402"/>
          </a:xfrm>
        </p:spPr>
        <p:txBody>
          <a:bodyPr/>
          <a:lstStyle/>
          <a:p>
            <a:r>
              <a:rPr lang="de-DE" sz="2000" dirty="0"/>
              <a:t>Studiencharakteristika</a:t>
            </a:r>
          </a:p>
          <a:p>
            <a:pPr lvl="1"/>
            <a:r>
              <a:rPr lang="de-DE" sz="2000" dirty="0"/>
              <a:t>Diagnosegruppen: Verhaltensstörung/ODD 51%; Substanzmissbrauch 26%; Emotional </a:t>
            </a:r>
            <a:r>
              <a:rPr lang="de-DE" sz="2000" dirty="0" err="1"/>
              <a:t>Disorder</a:t>
            </a:r>
            <a:r>
              <a:rPr lang="de-DE" sz="2000" dirty="0"/>
              <a:t> 20%</a:t>
            </a:r>
          </a:p>
          <a:p>
            <a:pPr lvl="1"/>
            <a:r>
              <a:rPr lang="de-DE" sz="2000" dirty="0"/>
              <a:t>Therapie: Familientherapie 46%; KVT 20%; Elterntraining 11% (keine Psychodynamischen Therapien)</a:t>
            </a:r>
          </a:p>
          <a:p>
            <a:pPr lvl="1"/>
            <a:r>
              <a:rPr lang="de-DE" sz="2000" dirty="0"/>
              <a:t>Rater: Externe Rater 45%; Therapeuten 14%; Patienten 14%: </a:t>
            </a:r>
            <a:r>
              <a:rPr lang="de-DE" sz="2000" dirty="0" err="1"/>
              <a:t>Supervisoren</a:t>
            </a:r>
            <a:r>
              <a:rPr lang="de-DE" sz="2000" dirty="0"/>
              <a:t> 14%</a:t>
            </a:r>
          </a:p>
          <a:p>
            <a:pPr lvl="1"/>
            <a:r>
              <a:rPr lang="de-DE" sz="2000" dirty="0"/>
              <a:t>Outcomes: überwiegend Symptommaße &amp; Substanzkonsum/missbrauch</a:t>
            </a:r>
          </a:p>
        </p:txBody>
      </p:sp>
    </p:spTree>
    <p:extLst>
      <p:ext uri="{BB962C8B-B14F-4D97-AF65-F5344CB8AC3E}">
        <p14:creationId xmlns:p14="http://schemas.microsoft.com/office/powerpoint/2010/main" val="2691797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1470"/>
            <a:ext cx="8686800" cy="857250"/>
          </a:xfrm>
        </p:spPr>
        <p:txBody>
          <a:bodyPr/>
          <a:lstStyle/>
          <a:p>
            <a:r>
              <a:rPr lang="de-DE" sz="3600" dirty="0"/>
              <a:t>Technische Kompetenz &amp; Adhärenz - Review</a:t>
            </a:r>
          </a:p>
        </p:txBody>
      </p:sp>
      <p:sp>
        <p:nvSpPr>
          <p:cNvPr id="3" name="Inhaltsplatzhalter 2"/>
          <p:cNvSpPr>
            <a:spLocks noGrp="1"/>
          </p:cNvSpPr>
          <p:nvPr>
            <p:ph idx="1"/>
          </p:nvPr>
        </p:nvSpPr>
        <p:spPr>
          <a:xfrm>
            <a:off x="352017" y="699542"/>
            <a:ext cx="8363272" cy="3510390"/>
          </a:xfrm>
        </p:spPr>
        <p:txBody>
          <a:bodyPr/>
          <a:lstStyle/>
          <a:p>
            <a:r>
              <a:rPr lang="de-DE" sz="1800" dirty="0"/>
              <a:t>Ergebnisse: Adhärenz – </a:t>
            </a:r>
            <a:r>
              <a:rPr lang="de-DE" sz="1800" dirty="0" err="1"/>
              <a:t>Outcome</a:t>
            </a:r>
            <a:r>
              <a:rPr lang="de-DE" sz="1800" dirty="0"/>
              <a:t>  </a:t>
            </a:r>
            <a:r>
              <a:rPr lang="de-DE" sz="2000" b="1" dirty="0"/>
              <a:t>r=.096</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485" y="1034831"/>
            <a:ext cx="7079029" cy="358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1848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40000" y="688504"/>
            <a:ext cx="7560392" cy="2523768"/>
          </a:xfrm>
          <a:prstGeom prst="rect">
            <a:avLst/>
          </a:prstGeom>
          <a:noFill/>
        </p:spPr>
        <p:txBody>
          <a:bodyPr wrap="square" lIns="0" tIns="0" rIns="0" bIns="0" rtlCol="0">
            <a:spAutoFit/>
          </a:bodyPr>
          <a:lstStyle/>
          <a:p>
            <a:r>
              <a:rPr lang="de-DE" sz="4400" b="1" dirty="0">
                <a:latin typeface="+mj-lt"/>
              </a:rPr>
              <a:t>Inhalt</a:t>
            </a:r>
          </a:p>
          <a:p>
            <a:pPr marL="457200" indent="-457200">
              <a:buAutoNum type="arabicPeriod"/>
            </a:pPr>
            <a:r>
              <a:rPr lang="de-DE" sz="2400" dirty="0"/>
              <a:t>Therapeuteneffekte</a:t>
            </a:r>
          </a:p>
          <a:p>
            <a:pPr marL="457200" indent="-457200">
              <a:buAutoNum type="arabicPeriod"/>
            </a:pPr>
            <a:r>
              <a:rPr lang="de-DE" sz="2400" dirty="0"/>
              <a:t>Kompetenz und </a:t>
            </a:r>
            <a:r>
              <a:rPr lang="de-DE" sz="2400" dirty="0" smtClean="0"/>
              <a:t>Adhärenz in Bezug zu Therapieerfolg</a:t>
            </a:r>
            <a:endParaRPr lang="de-DE" sz="2400" dirty="0"/>
          </a:p>
          <a:p>
            <a:pPr marL="457200" indent="-457200">
              <a:buAutoNum type="arabicPeriod"/>
            </a:pPr>
            <a:r>
              <a:rPr lang="de-DE" sz="2400" dirty="0" smtClean="0"/>
              <a:t>Interpersonelle Kompetenzen und Allianz</a:t>
            </a:r>
          </a:p>
          <a:p>
            <a:pPr marL="457200" indent="-457200">
              <a:buAutoNum type="arabicPeriod"/>
            </a:pPr>
            <a:r>
              <a:rPr lang="de-DE" sz="2400" dirty="0" smtClean="0"/>
              <a:t>Selektion oder Trainieren?</a:t>
            </a:r>
          </a:p>
          <a:p>
            <a:pPr marL="457200" indent="-457200">
              <a:buAutoNum type="arabicPeriod"/>
            </a:pPr>
            <a:r>
              <a:rPr lang="de-DE" sz="2400" dirty="0" smtClean="0"/>
              <a:t>Ausgewählte Forschungsergebnisse</a:t>
            </a:r>
            <a:endParaRPr lang="de-DE" sz="2400" dirty="0"/>
          </a:p>
        </p:txBody>
      </p:sp>
      <p:pic>
        <p:nvPicPr>
          <p:cNvPr id="2" name="Grafik 1">
            <a:extLst>
              <a:ext uri="{FF2B5EF4-FFF2-40B4-BE49-F238E27FC236}">
                <a16:creationId xmlns:a16="http://schemas.microsoft.com/office/drawing/2014/main" xmlns="" id="{108A386D-8FB3-114C-B3EC-3B574EE8B812}"/>
              </a:ext>
            </a:extLst>
          </p:cNvPr>
          <p:cNvPicPr>
            <a:picLocks noChangeAspect="1"/>
          </p:cNvPicPr>
          <p:nvPr/>
        </p:nvPicPr>
        <p:blipFill rotWithShape="1">
          <a:blip r:embed="rId2"/>
          <a:srcRect l="36635" r="31494"/>
          <a:stretch/>
        </p:blipFill>
        <p:spPr>
          <a:xfrm>
            <a:off x="7812360" y="1196049"/>
            <a:ext cx="1216630" cy="2803332"/>
          </a:xfrm>
          <a:prstGeom prst="rect">
            <a:avLst/>
          </a:prstGeom>
        </p:spPr>
      </p:pic>
    </p:spTree>
    <p:extLst>
      <p:ext uri="{BB962C8B-B14F-4D97-AF65-F5344CB8AC3E}">
        <p14:creationId xmlns:p14="http://schemas.microsoft.com/office/powerpoint/2010/main" val="522026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Technische Kompetenz &amp; Adhärenz - Review</a:t>
            </a:r>
          </a:p>
        </p:txBody>
      </p:sp>
      <p:sp>
        <p:nvSpPr>
          <p:cNvPr id="3" name="Inhaltsplatzhalter 2"/>
          <p:cNvSpPr>
            <a:spLocks noGrp="1"/>
          </p:cNvSpPr>
          <p:nvPr>
            <p:ph idx="1"/>
          </p:nvPr>
        </p:nvSpPr>
        <p:spPr>
          <a:xfrm>
            <a:off x="457200" y="1424431"/>
            <a:ext cx="8229600" cy="3394472"/>
          </a:xfrm>
        </p:spPr>
        <p:txBody>
          <a:bodyPr/>
          <a:lstStyle/>
          <a:p>
            <a:r>
              <a:rPr lang="de-DE" sz="2000" dirty="0"/>
              <a:t>Ergebnisse: Kompetenz – </a:t>
            </a:r>
            <a:r>
              <a:rPr lang="de-DE" sz="2000" dirty="0" err="1"/>
              <a:t>Outcome</a:t>
            </a:r>
            <a:r>
              <a:rPr lang="de-DE" sz="2000" dirty="0"/>
              <a:t>: </a:t>
            </a:r>
            <a:r>
              <a:rPr lang="de-DE" sz="2400" b="1" dirty="0"/>
              <a:t>Kein signifikanter Effekt  </a:t>
            </a:r>
            <a:endParaRPr lang="de-DE" sz="20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30" y="1923678"/>
            <a:ext cx="7891140" cy="239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4254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555526"/>
            <a:ext cx="8280920" cy="1296145"/>
          </a:xfrm>
        </p:spPr>
        <p:txBody>
          <a:bodyPr/>
          <a:lstStyle/>
          <a:p>
            <a:pPr marL="0" indent="0">
              <a:buNone/>
            </a:pPr>
            <a:r>
              <a:rPr lang="de-DE" sz="2400" dirty="0" smtClean="0"/>
              <a:t>Metaanalyse zum Zusammenhang von Adhärenz / Kompetenz und Outcome </a:t>
            </a:r>
            <a:r>
              <a:rPr lang="de-DE" sz="1800" dirty="0" smtClean="0"/>
              <a:t>(Webb et al., 2010)</a:t>
            </a:r>
            <a:r>
              <a:rPr lang="de-DE" sz="2400" dirty="0" smtClean="0"/>
              <a:t>: </a:t>
            </a:r>
          </a:p>
          <a:p>
            <a:pPr marL="342900" lvl="1" indent="-342900">
              <a:buFont typeface="Arial" panose="020B0604020202020204" pitchFamily="34" charset="0"/>
              <a:buChar char="•"/>
            </a:pPr>
            <a:r>
              <a:rPr lang="de-DE" sz="2400" dirty="0" smtClean="0"/>
              <a:t>Variabilität </a:t>
            </a:r>
            <a:r>
              <a:rPr lang="de-DE" sz="2400" dirty="0"/>
              <a:t>zwischen Studien</a:t>
            </a:r>
            <a:r>
              <a:rPr lang="de-DE" sz="2400" dirty="0" smtClean="0"/>
              <a:t>: </a:t>
            </a:r>
            <a:r>
              <a:rPr lang="de-DE" sz="1800" b="1" dirty="0"/>
              <a:t>IPT; KVT; Psychodynamisch; Emotionsfokussierte </a:t>
            </a:r>
            <a:r>
              <a:rPr lang="de-DE" sz="2000" b="1" dirty="0" smtClean="0"/>
              <a:t>Traumatherapie</a:t>
            </a:r>
            <a:endParaRPr lang="de-DE" sz="2400" dirty="0"/>
          </a:p>
          <a:p>
            <a:pPr lvl="1">
              <a:buFont typeface="Symbol" panose="05050102010706020507" pitchFamily="18" charset="2"/>
              <a:buChar char="-"/>
            </a:pPr>
            <a:r>
              <a:rPr lang="de-DE" sz="2000" dirty="0"/>
              <a:t>Wovon hängt die Verknüpfung von Handlung und </a:t>
            </a:r>
            <a:r>
              <a:rPr lang="de-DE" sz="2000" dirty="0" err="1"/>
              <a:t>Outcome</a:t>
            </a:r>
            <a:r>
              <a:rPr lang="de-DE" sz="2000" dirty="0"/>
              <a:t> ab? </a:t>
            </a:r>
          </a:p>
          <a:p>
            <a:pPr marL="457200" lvl="1" indent="0">
              <a:buNone/>
            </a:pPr>
            <a:endParaRPr lang="de-DE" sz="2000" dirty="0"/>
          </a:p>
        </p:txBody>
      </p:sp>
      <p:sp>
        <p:nvSpPr>
          <p:cNvPr id="6" name="Titel 1"/>
          <p:cNvSpPr>
            <a:spLocks noGrp="1"/>
          </p:cNvSpPr>
          <p:nvPr>
            <p:ph type="title"/>
          </p:nvPr>
        </p:nvSpPr>
        <p:spPr>
          <a:xfrm>
            <a:off x="629274" y="-85700"/>
            <a:ext cx="8229600" cy="857250"/>
          </a:xfrm>
        </p:spPr>
        <p:txBody>
          <a:bodyPr/>
          <a:lstStyle/>
          <a:p>
            <a:r>
              <a:rPr lang="de-DE" sz="3600" dirty="0" smtClean="0"/>
              <a:t>Studien zu erwachsenen Patienten</a:t>
            </a:r>
            <a:endParaRPr lang="de-DE" sz="3600" dirty="0"/>
          </a:p>
        </p:txBody>
      </p:sp>
      <p:graphicFrame>
        <p:nvGraphicFramePr>
          <p:cNvPr id="7" name="Tabelle 6"/>
          <p:cNvGraphicFramePr>
            <a:graphicFrameLocks noGrp="1"/>
          </p:cNvGraphicFramePr>
          <p:nvPr>
            <p:extLst>
              <p:ext uri="{D42A27DB-BD31-4B8C-83A1-F6EECF244321}">
                <p14:modId xmlns:p14="http://schemas.microsoft.com/office/powerpoint/2010/main" val="709439076"/>
              </p:ext>
            </p:extLst>
          </p:nvPr>
        </p:nvGraphicFramePr>
        <p:xfrm>
          <a:off x="167209" y="2812891"/>
          <a:ext cx="8077199" cy="2063115"/>
        </p:xfrm>
        <a:graphic>
          <a:graphicData uri="http://schemas.openxmlformats.org/drawingml/2006/table">
            <a:tbl>
              <a:tblPr firstRow="1" bandRow="1">
                <a:tableStyleId>{5C22544A-7EE6-4342-B048-85BDC9FD1C3A}</a:tableStyleId>
              </a:tblPr>
              <a:tblGrid>
                <a:gridCol w="2807158">
                  <a:extLst>
                    <a:ext uri="{9D8B030D-6E8A-4147-A177-3AD203B41FA5}">
                      <a16:colId xmlns:a16="http://schemas.microsoft.com/office/drawing/2014/main" xmlns="" val="20000"/>
                    </a:ext>
                  </a:extLst>
                </a:gridCol>
                <a:gridCol w="2674745">
                  <a:extLst>
                    <a:ext uri="{9D8B030D-6E8A-4147-A177-3AD203B41FA5}">
                      <a16:colId xmlns:a16="http://schemas.microsoft.com/office/drawing/2014/main" xmlns="" val="20001"/>
                    </a:ext>
                  </a:extLst>
                </a:gridCol>
                <a:gridCol w="2595296">
                  <a:extLst>
                    <a:ext uri="{9D8B030D-6E8A-4147-A177-3AD203B41FA5}">
                      <a16:colId xmlns:a16="http://schemas.microsoft.com/office/drawing/2014/main" xmlns="" val="20002"/>
                    </a:ext>
                  </a:extLst>
                </a:gridCol>
              </a:tblGrid>
              <a:tr h="436245">
                <a:tc>
                  <a:txBody>
                    <a:bodyPr/>
                    <a:lstStyle/>
                    <a:p>
                      <a:endParaRPr lang="de-DE" sz="1400" dirty="0"/>
                    </a:p>
                  </a:txBody>
                  <a:tcPr marT="34290" marB="34290" anchor="ctr"/>
                </a:tc>
                <a:tc>
                  <a:txBody>
                    <a:bodyPr/>
                    <a:lstStyle/>
                    <a:p>
                      <a:pPr algn="ctr"/>
                      <a:r>
                        <a:rPr lang="de-DE" sz="1500" dirty="0">
                          <a:solidFill>
                            <a:srgbClr val="003366"/>
                          </a:solidFill>
                          <a:latin typeface="Calibri" panose="020F0502020204030204" pitchFamily="34" charset="0"/>
                        </a:rPr>
                        <a:t>Adhärenz</a:t>
                      </a:r>
                    </a:p>
                  </a:txBody>
                  <a:tcPr marT="34290" marB="34290" anchor="ctr"/>
                </a:tc>
                <a:tc>
                  <a:txBody>
                    <a:bodyPr/>
                    <a:lstStyle/>
                    <a:p>
                      <a:pPr algn="ctr"/>
                      <a:r>
                        <a:rPr lang="de-DE" sz="1500" dirty="0">
                          <a:solidFill>
                            <a:srgbClr val="003366"/>
                          </a:solidFill>
                          <a:latin typeface="Calibri" panose="020F0502020204030204" pitchFamily="34" charset="0"/>
                        </a:rPr>
                        <a:t>Kompetenz</a:t>
                      </a:r>
                    </a:p>
                  </a:txBody>
                  <a:tcPr marT="34290" marB="34290" anchor="ctr"/>
                </a:tc>
                <a:extLst>
                  <a:ext uri="{0D108BD9-81ED-4DB2-BD59-A6C34878D82A}">
                    <a16:rowId xmlns:a16="http://schemas.microsoft.com/office/drawing/2014/main" xmlns="" val="10000"/>
                  </a:ext>
                </a:extLst>
              </a:tr>
              <a:tr h="436245">
                <a:tc>
                  <a:txBody>
                    <a:bodyPr/>
                    <a:lstStyle/>
                    <a:p>
                      <a:r>
                        <a:rPr lang="de-DE" sz="1500" b="1" dirty="0">
                          <a:solidFill>
                            <a:srgbClr val="003366"/>
                          </a:solidFill>
                          <a:latin typeface="Calibri" panose="020F0502020204030204" pitchFamily="34" charset="0"/>
                        </a:rPr>
                        <a:t>Verfahren</a:t>
                      </a:r>
                    </a:p>
                  </a:txBody>
                  <a:tcPr marT="34290" marB="34290" anchor="ctr"/>
                </a:tc>
                <a:tc>
                  <a:txBody>
                    <a:bodyPr/>
                    <a:lstStyle/>
                    <a:p>
                      <a:pPr algn="ctr"/>
                      <a:r>
                        <a:rPr lang="de-DE" sz="1500" dirty="0" err="1">
                          <a:solidFill>
                            <a:srgbClr val="003366"/>
                          </a:solidFill>
                          <a:latin typeface="Calibri" panose="020F0502020204030204" pitchFamily="34" charset="0"/>
                        </a:rPr>
                        <a:t>n.s</a:t>
                      </a:r>
                      <a:r>
                        <a:rPr lang="de-DE" sz="1500" dirty="0">
                          <a:solidFill>
                            <a:srgbClr val="003366"/>
                          </a:solidFill>
                          <a:latin typeface="Calibri" panose="020F0502020204030204" pitchFamily="34" charset="0"/>
                        </a:rPr>
                        <a:t>.</a:t>
                      </a:r>
                    </a:p>
                  </a:txBody>
                  <a:tcPr marT="34290" marB="34290" anchor="ctr"/>
                </a:tc>
                <a:tc>
                  <a:txBody>
                    <a:bodyPr/>
                    <a:lstStyle/>
                    <a:p>
                      <a:pPr algn="ctr"/>
                      <a:r>
                        <a:rPr lang="de-DE" sz="1500" dirty="0" err="1">
                          <a:solidFill>
                            <a:srgbClr val="003366"/>
                          </a:solidFill>
                          <a:latin typeface="Calibri" panose="020F0502020204030204" pitchFamily="34" charset="0"/>
                        </a:rPr>
                        <a:t>n.s</a:t>
                      </a:r>
                      <a:r>
                        <a:rPr lang="de-DE" sz="1500" dirty="0">
                          <a:solidFill>
                            <a:srgbClr val="003366"/>
                          </a:solidFill>
                          <a:latin typeface="Calibri" panose="020F0502020204030204" pitchFamily="34" charset="0"/>
                        </a:rPr>
                        <a:t>.</a:t>
                      </a:r>
                    </a:p>
                  </a:txBody>
                  <a:tcPr marT="34290" marB="34290" anchor="ctr"/>
                </a:tc>
                <a:extLst>
                  <a:ext uri="{0D108BD9-81ED-4DB2-BD59-A6C34878D82A}">
                    <a16:rowId xmlns:a16="http://schemas.microsoft.com/office/drawing/2014/main" xmlns="" val="10001"/>
                  </a:ext>
                </a:extLst>
              </a:tr>
              <a:tr h="436245">
                <a:tc>
                  <a:txBody>
                    <a:bodyPr/>
                    <a:lstStyle/>
                    <a:p>
                      <a:r>
                        <a:rPr lang="de-DE" sz="1500" b="1" dirty="0">
                          <a:solidFill>
                            <a:srgbClr val="003366"/>
                          </a:solidFill>
                          <a:latin typeface="Calibri" panose="020F0502020204030204" pitchFamily="34" charset="0"/>
                        </a:rPr>
                        <a:t>Störung</a:t>
                      </a:r>
                    </a:p>
                  </a:txBody>
                  <a:tcPr marT="34290" marB="34290" anchor="ctr">
                    <a:lnB w="38100" cap="flat" cmpd="sng" algn="ctr">
                      <a:solidFill>
                        <a:schemeClr val="bg1"/>
                      </a:solidFill>
                      <a:prstDash val="lgDash"/>
                      <a:round/>
                      <a:headEnd type="none" w="med" len="med"/>
                      <a:tailEnd type="none" w="med" len="med"/>
                    </a:lnB>
                  </a:tcPr>
                </a:tc>
                <a:tc>
                  <a:txBody>
                    <a:bodyPr/>
                    <a:lstStyle/>
                    <a:p>
                      <a:pPr algn="ctr"/>
                      <a:r>
                        <a:rPr lang="de-DE" sz="1500" dirty="0" err="1">
                          <a:solidFill>
                            <a:srgbClr val="003366"/>
                          </a:solidFill>
                          <a:latin typeface="Calibri" panose="020F0502020204030204" pitchFamily="34" charset="0"/>
                        </a:rPr>
                        <a:t>n.s</a:t>
                      </a:r>
                      <a:r>
                        <a:rPr lang="de-DE" sz="1500" dirty="0">
                          <a:solidFill>
                            <a:srgbClr val="003366"/>
                          </a:solidFill>
                          <a:latin typeface="Calibri" panose="020F0502020204030204" pitchFamily="34" charset="0"/>
                        </a:rPr>
                        <a:t>.</a:t>
                      </a:r>
                    </a:p>
                  </a:txBody>
                  <a:tcPr marT="34290" marB="34290" anchor="ctr">
                    <a:lnB w="38100" cap="flat" cmpd="sng" algn="ctr">
                      <a:solidFill>
                        <a:schemeClr val="bg1"/>
                      </a:solidFill>
                      <a:prstDash val="lgDash"/>
                      <a:round/>
                      <a:headEnd type="none" w="med" len="med"/>
                      <a:tailEnd type="none" w="med" len="med"/>
                    </a:lnB>
                  </a:tcPr>
                </a:tc>
                <a:tc>
                  <a:txBody>
                    <a:bodyPr/>
                    <a:lstStyle/>
                    <a:p>
                      <a:pPr algn="ctr"/>
                      <a:r>
                        <a:rPr lang="de-DE" sz="1500" dirty="0">
                          <a:solidFill>
                            <a:srgbClr val="003366"/>
                          </a:solidFill>
                          <a:latin typeface="Calibri" panose="020F0502020204030204" pitchFamily="34" charset="0"/>
                        </a:rPr>
                        <a:t>Depression </a:t>
                      </a:r>
                      <a:r>
                        <a:rPr lang="de-DE" sz="1500" dirty="0" smtClean="0">
                          <a:solidFill>
                            <a:srgbClr val="003366"/>
                          </a:solidFill>
                          <a:latin typeface="Calibri" panose="020F0502020204030204" pitchFamily="34" charset="0"/>
                          <a:sym typeface="Wingdings"/>
                        </a:rPr>
                        <a:t> (r=.3)</a:t>
                      </a:r>
                      <a:endParaRPr lang="de-DE" sz="1500" dirty="0">
                        <a:solidFill>
                          <a:srgbClr val="003366"/>
                        </a:solidFill>
                        <a:latin typeface="Calibri" panose="020F0502020204030204" pitchFamily="34" charset="0"/>
                      </a:endParaRPr>
                    </a:p>
                  </a:txBody>
                  <a:tcPr marT="34290" marB="34290" anchor="ctr">
                    <a:lnB w="38100" cap="flat" cmpd="sng" algn="ctr">
                      <a:solidFill>
                        <a:schemeClr val="bg1"/>
                      </a:solidFill>
                      <a:prstDash val="lgDash"/>
                      <a:round/>
                      <a:headEnd type="none" w="med" len="med"/>
                      <a:tailEnd type="none" w="med" len="med"/>
                    </a:lnB>
                  </a:tcPr>
                </a:tc>
                <a:extLst>
                  <a:ext uri="{0D108BD9-81ED-4DB2-BD59-A6C34878D82A}">
                    <a16:rowId xmlns:a16="http://schemas.microsoft.com/office/drawing/2014/main" xmlns="" val="10002"/>
                  </a:ext>
                </a:extLst>
              </a:tr>
              <a:tr h="436245">
                <a:tc>
                  <a:txBody>
                    <a:bodyPr/>
                    <a:lstStyle/>
                    <a:p>
                      <a:r>
                        <a:rPr lang="de-DE" sz="1500" b="1" dirty="0">
                          <a:solidFill>
                            <a:srgbClr val="003366"/>
                          </a:solidFill>
                          <a:latin typeface="Calibri" panose="020F0502020204030204" pitchFamily="34" charset="0"/>
                        </a:rPr>
                        <a:t>Therapeutische Allianz</a:t>
                      </a:r>
                    </a:p>
                  </a:txBody>
                  <a:tcPr marT="34290" marB="34290" anchor="ctr">
                    <a:lnT w="38100" cap="flat" cmpd="sng" algn="ctr">
                      <a:solidFill>
                        <a:schemeClr val="bg1"/>
                      </a:solidFill>
                      <a:prstDash val="lgDash"/>
                      <a:round/>
                      <a:headEnd type="none" w="med" len="med"/>
                      <a:tailEnd type="none" w="med" len="med"/>
                    </a:lnT>
                  </a:tcPr>
                </a:tc>
                <a:tc>
                  <a:txBody>
                    <a:bodyPr/>
                    <a:lstStyle/>
                    <a:p>
                      <a:pPr algn="ctr"/>
                      <a:r>
                        <a:rPr lang="de-DE" sz="1500" dirty="0" err="1">
                          <a:solidFill>
                            <a:srgbClr val="003366"/>
                          </a:solidFill>
                          <a:latin typeface="Calibri" panose="020F0502020204030204" pitchFamily="34" charset="0"/>
                        </a:rPr>
                        <a:t>n.s</a:t>
                      </a:r>
                      <a:r>
                        <a:rPr lang="de-DE" sz="1500" dirty="0">
                          <a:solidFill>
                            <a:srgbClr val="003366"/>
                          </a:solidFill>
                          <a:latin typeface="Calibri" panose="020F0502020204030204" pitchFamily="34" charset="0"/>
                        </a:rPr>
                        <a:t>.</a:t>
                      </a:r>
                    </a:p>
                  </a:txBody>
                  <a:tcPr marT="34290" marB="34290" anchor="ctr">
                    <a:lnT w="38100" cap="flat" cmpd="sng" algn="ctr">
                      <a:solidFill>
                        <a:schemeClr val="bg1"/>
                      </a:solidFill>
                      <a:prstDash val="lgDash"/>
                      <a:round/>
                      <a:headEnd type="none" w="med" len="med"/>
                      <a:tailEnd type="none" w="med" len="med"/>
                    </a:lnT>
                  </a:tcPr>
                </a:tc>
                <a:tc>
                  <a:txBody>
                    <a:bodyPr/>
                    <a:lstStyle/>
                    <a:p>
                      <a:pPr algn="ctr"/>
                      <a:r>
                        <a:rPr lang="de-DE" sz="1500" b="1" dirty="0">
                          <a:solidFill>
                            <a:srgbClr val="003366"/>
                          </a:solidFill>
                          <a:latin typeface="Calibri" panose="020F0502020204030204" pitchFamily="34" charset="0"/>
                        </a:rPr>
                        <a:t>A. </a:t>
                      </a:r>
                      <a:r>
                        <a:rPr lang="de-DE" sz="1500" b="1" dirty="0" smtClean="0">
                          <a:solidFill>
                            <a:srgbClr val="003366"/>
                          </a:solidFill>
                          <a:latin typeface="Calibri" panose="020F0502020204030204" pitchFamily="34" charset="0"/>
                        </a:rPr>
                        <a:t>als Moderator  hebt den Zusammenhang zwischen</a:t>
                      </a:r>
                      <a:r>
                        <a:rPr lang="de-DE" sz="1500" b="1" baseline="0" dirty="0" smtClean="0">
                          <a:solidFill>
                            <a:srgbClr val="003366"/>
                          </a:solidFill>
                          <a:latin typeface="Calibri" panose="020F0502020204030204" pitchFamily="34" charset="0"/>
                        </a:rPr>
                        <a:t> K&amp;O vollständig auf</a:t>
                      </a:r>
                      <a:endParaRPr lang="de-DE" sz="1500" b="1" dirty="0">
                        <a:solidFill>
                          <a:srgbClr val="003366"/>
                        </a:solidFill>
                        <a:latin typeface="Calibri" panose="020F0502020204030204" pitchFamily="34" charset="0"/>
                      </a:endParaRPr>
                    </a:p>
                  </a:txBody>
                  <a:tcPr marT="34290" marB="34290" anchor="ctr">
                    <a:lnT w="38100" cap="flat" cmpd="sng" algn="ctr">
                      <a:solidFill>
                        <a:schemeClr val="bg1"/>
                      </a:solidFill>
                      <a:prstDash val="lgDash"/>
                      <a:round/>
                      <a:headEnd type="none" w="med" len="med"/>
                      <a:tailEnd type="none" w="med" len="med"/>
                    </a:lnT>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751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55601" y="202860"/>
            <a:ext cx="8229600" cy="3295650"/>
          </a:xfrm>
        </p:spPr>
        <p:txBody>
          <a:bodyPr/>
          <a:lstStyle/>
          <a:p>
            <a:pPr marL="0" indent="0" algn="ctr">
              <a:buNone/>
            </a:pPr>
            <a:r>
              <a:rPr lang="de-DE" sz="2800" dirty="0"/>
              <a:t>„</a:t>
            </a:r>
            <a:r>
              <a:rPr lang="en-US" sz="2800" dirty="0"/>
              <a:t> To maximize symptom change, it may be more important to focus on enhancing the dose of certain common factors such as the alliance, rather than increasing therapist adherence or competence.” </a:t>
            </a:r>
          </a:p>
          <a:p>
            <a:pPr marL="0" indent="0" algn="r">
              <a:buNone/>
            </a:pPr>
            <a:r>
              <a:rPr lang="en-US" sz="2000" dirty="0"/>
              <a:t>(Webb et al., 2010)</a:t>
            </a:r>
            <a:endParaRPr lang="de-DE"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139702"/>
            <a:ext cx="4045446" cy="244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69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7494"/>
            <a:ext cx="9144000" cy="857250"/>
          </a:xfrm>
        </p:spPr>
        <p:txBody>
          <a:bodyPr/>
          <a:lstStyle/>
          <a:p>
            <a:r>
              <a:rPr lang="en-US" sz="3200" dirty="0" err="1"/>
              <a:t>Wie</a:t>
            </a:r>
            <a:r>
              <a:rPr lang="en-US" sz="3200" dirty="0"/>
              <a:t> </a:t>
            </a:r>
            <a:r>
              <a:rPr lang="en-US" sz="3200" dirty="0" err="1"/>
              <a:t>kann</a:t>
            </a:r>
            <a:r>
              <a:rPr lang="en-US" sz="3200" dirty="0"/>
              <a:t> Psychotherapie </a:t>
            </a:r>
            <a:r>
              <a:rPr lang="en-US" sz="3200" dirty="0" err="1"/>
              <a:t>effektiver</a:t>
            </a:r>
            <a:r>
              <a:rPr lang="en-US" sz="3200" dirty="0"/>
              <a:t> </a:t>
            </a:r>
            <a:r>
              <a:rPr lang="en-US" sz="3200" dirty="0" err="1"/>
              <a:t>werden</a:t>
            </a:r>
            <a:r>
              <a:rPr lang="en-US" sz="3200" dirty="0"/>
              <a:t>? </a:t>
            </a:r>
            <a:r>
              <a:rPr lang="en-US" sz="3200" dirty="0" smtClean="0"/>
              <a:t/>
            </a:r>
            <a:br>
              <a:rPr lang="en-US" sz="3200" dirty="0" smtClean="0"/>
            </a:br>
            <a:r>
              <a:rPr lang="en-US" sz="2400" dirty="0" smtClean="0"/>
              <a:t>(</a:t>
            </a:r>
            <a:r>
              <a:rPr lang="en-US" sz="2400" dirty="0"/>
              <a:t>Norcross 2011)</a:t>
            </a:r>
            <a:endParaRPr lang="de-AT" sz="1800" dirty="0"/>
          </a:p>
        </p:txBody>
      </p:sp>
      <p:sp>
        <p:nvSpPr>
          <p:cNvPr id="3" name="Inhaltsplatzhalter 2"/>
          <p:cNvSpPr>
            <a:spLocks noGrp="1"/>
          </p:cNvSpPr>
          <p:nvPr>
            <p:ph idx="1"/>
          </p:nvPr>
        </p:nvSpPr>
        <p:spPr>
          <a:xfrm>
            <a:off x="251520" y="1347614"/>
            <a:ext cx="8424936" cy="3627276"/>
          </a:xfrm>
        </p:spPr>
        <p:txBody>
          <a:bodyPr/>
          <a:lstStyle/>
          <a:p>
            <a:r>
              <a:rPr lang="en-US" sz="2000" dirty="0"/>
              <a:t>Man </a:t>
            </a:r>
            <a:r>
              <a:rPr lang="en-US" sz="2000" dirty="0" err="1"/>
              <a:t>folge</a:t>
            </a:r>
            <a:r>
              <a:rPr lang="en-US" sz="2000" dirty="0"/>
              <a:t> der </a:t>
            </a:r>
            <a:r>
              <a:rPr lang="en-US" sz="2000" dirty="0" err="1"/>
              <a:t>Evidenz</a:t>
            </a:r>
            <a:r>
              <a:rPr lang="en-US" sz="2000" dirty="0"/>
              <a:t>: </a:t>
            </a:r>
          </a:p>
          <a:p>
            <a:pPr lvl="1"/>
            <a:r>
              <a:rPr lang="en-US" sz="2000" dirty="0" err="1"/>
              <a:t>Verstärke</a:t>
            </a:r>
            <a:r>
              <a:rPr lang="en-US" sz="2000" dirty="0"/>
              <a:t> die </a:t>
            </a:r>
            <a:r>
              <a:rPr lang="en-US" sz="2000" dirty="0" err="1"/>
              <a:t>Ressourcen</a:t>
            </a:r>
            <a:r>
              <a:rPr lang="en-US" sz="2000" dirty="0"/>
              <a:t> und </a:t>
            </a:r>
            <a:r>
              <a:rPr lang="en-US" sz="2000" dirty="0" err="1"/>
              <a:t>Selbstheilungskräfte</a:t>
            </a:r>
            <a:r>
              <a:rPr lang="en-US" sz="2000" dirty="0"/>
              <a:t> des </a:t>
            </a:r>
            <a:r>
              <a:rPr lang="en-US" sz="2000" dirty="0" err="1"/>
              <a:t>Patienten</a:t>
            </a:r>
            <a:r>
              <a:rPr lang="en-US" sz="2000" dirty="0"/>
              <a:t>; </a:t>
            </a:r>
          </a:p>
          <a:p>
            <a:pPr lvl="1"/>
            <a:r>
              <a:rPr lang="en-US" sz="2000" dirty="0" err="1"/>
              <a:t>Nutze</a:t>
            </a:r>
            <a:r>
              <a:rPr lang="en-US" sz="2000" dirty="0"/>
              <a:t> </a:t>
            </a:r>
            <a:r>
              <a:rPr lang="en-US" sz="2000" dirty="0" err="1"/>
              <a:t>empirisch</a:t>
            </a:r>
            <a:r>
              <a:rPr lang="en-US" sz="2000" dirty="0"/>
              <a:t> </a:t>
            </a:r>
            <a:r>
              <a:rPr lang="en-US" sz="2000" dirty="0" err="1"/>
              <a:t>gestützte</a:t>
            </a:r>
            <a:r>
              <a:rPr lang="en-US" sz="2000" dirty="0"/>
              <a:t> </a:t>
            </a:r>
            <a:r>
              <a:rPr lang="en-US" sz="2000" dirty="0" err="1"/>
              <a:t>Behandlungsmethoden</a:t>
            </a:r>
            <a:r>
              <a:rPr lang="en-US" sz="2000" dirty="0"/>
              <a:t>;</a:t>
            </a:r>
          </a:p>
          <a:p>
            <a:pPr lvl="1"/>
            <a:r>
              <a:rPr lang="en-US" sz="2000" dirty="0" err="1"/>
              <a:t>Passe</a:t>
            </a:r>
            <a:r>
              <a:rPr lang="en-US" sz="2000" dirty="0"/>
              <a:t> die </a:t>
            </a:r>
            <a:r>
              <a:rPr lang="en-US" sz="2000" dirty="0" err="1"/>
              <a:t>Behandlung</a:t>
            </a:r>
            <a:r>
              <a:rPr lang="en-US" sz="2000" dirty="0"/>
              <a:t> an den </a:t>
            </a:r>
            <a:r>
              <a:rPr lang="en-US" sz="2000" dirty="0" err="1"/>
              <a:t>individuellen</a:t>
            </a:r>
            <a:r>
              <a:rPr lang="en-US" sz="2000" dirty="0"/>
              <a:t> </a:t>
            </a:r>
            <a:r>
              <a:rPr lang="en-US" sz="2000" dirty="0" err="1"/>
              <a:t>Patienten</a:t>
            </a:r>
            <a:r>
              <a:rPr lang="en-US" sz="2000" dirty="0"/>
              <a:t> an;</a:t>
            </a:r>
          </a:p>
          <a:p>
            <a:pPr lvl="1"/>
            <a:r>
              <a:rPr lang="en-US" sz="2000" dirty="0" err="1"/>
              <a:t>Setze</a:t>
            </a:r>
            <a:r>
              <a:rPr lang="en-US" sz="2000" dirty="0"/>
              <a:t> auf die </a:t>
            </a:r>
            <a:r>
              <a:rPr lang="en-US" sz="2000" b="1" dirty="0" err="1"/>
              <a:t>therapeutische</a:t>
            </a:r>
            <a:r>
              <a:rPr lang="en-US" sz="2000" b="1" dirty="0"/>
              <a:t> </a:t>
            </a:r>
            <a:r>
              <a:rPr lang="en-US" sz="2000" b="1" dirty="0" err="1"/>
              <a:t>Beziehung</a:t>
            </a:r>
            <a:r>
              <a:rPr lang="en-US" sz="2000" b="1" dirty="0"/>
              <a:t> </a:t>
            </a:r>
            <a:r>
              <a:rPr lang="en-US" sz="2000" dirty="0"/>
              <a:t>und die </a:t>
            </a:r>
            <a:r>
              <a:rPr lang="en-US" sz="2000" b="1" dirty="0" err="1"/>
              <a:t>allgemeinen</a:t>
            </a:r>
            <a:r>
              <a:rPr lang="en-US" sz="2000" b="1" dirty="0"/>
              <a:t> </a:t>
            </a:r>
            <a:r>
              <a:rPr lang="en-US" sz="2000" b="1" dirty="0" err="1"/>
              <a:t>Wirkfaktoren</a:t>
            </a:r>
            <a:r>
              <a:rPr lang="en-US" sz="2000" dirty="0"/>
              <a:t>; </a:t>
            </a:r>
          </a:p>
          <a:p>
            <a:pPr lvl="1"/>
            <a:r>
              <a:rPr lang="en-US" sz="2000" b="1" dirty="0" err="1"/>
              <a:t>Wähle</a:t>
            </a:r>
            <a:r>
              <a:rPr lang="en-US" sz="2000" dirty="0"/>
              <a:t> </a:t>
            </a:r>
            <a:r>
              <a:rPr lang="en-US" sz="2000" b="1" dirty="0" err="1"/>
              <a:t>interpersonell</a:t>
            </a:r>
            <a:r>
              <a:rPr lang="en-US" sz="2000" b="1" dirty="0"/>
              <a:t> </a:t>
            </a:r>
            <a:r>
              <a:rPr lang="en-US" sz="2000" b="1" dirty="0" err="1"/>
              <a:t>kompetente</a:t>
            </a:r>
            <a:r>
              <a:rPr lang="en-US" sz="2000" b="1" dirty="0"/>
              <a:t> </a:t>
            </a:r>
            <a:r>
              <a:rPr lang="en-US" sz="2000" dirty="0"/>
              <a:t>and </a:t>
            </a:r>
            <a:r>
              <a:rPr lang="en-US" sz="2000" dirty="0" err="1"/>
              <a:t>motivierte</a:t>
            </a:r>
            <a:r>
              <a:rPr lang="en-US" sz="2000" dirty="0"/>
              <a:t> </a:t>
            </a:r>
            <a:r>
              <a:rPr lang="en-US" sz="2000" dirty="0" err="1"/>
              <a:t>Kliniker</a:t>
            </a:r>
            <a:r>
              <a:rPr lang="en-US" sz="2000" dirty="0"/>
              <a:t> </a:t>
            </a:r>
            <a:r>
              <a:rPr lang="en-US" sz="2000" b="1" dirty="0" err="1"/>
              <a:t>aus</a:t>
            </a:r>
            <a:r>
              <a:rPr lang="en-US" sz="2000" dirty="0"/>
              <a:t>! </a:t>
            </a:r>
          </a:p>
        </p:txBody>
      </p:sp>
    </p:spTree>
    <p:extLst>
      <p:ext uri="{BB962C8B-B14F-4D97-AF65-F5344CB8AC3E}">
        <p14:creationId xmlns:p14="http://schemas.microsoft.com/office/powerpoint/2010/main" val="1402196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Beziehung als Therapeutenvariable</a:t>
            </a:r>
          </a:p>
        </p:txBody>
      </p:sp>
      <p:sp>
        <p:nvSpPr>
          <p:cNvPr id="3" name="Inhaltsplatzhalter 2"/>
          <p:cNvSpPr>
            <a:spLocks noGrp="1"/>
          </p:cNvSpPr>
          <p:nvPr>
            <p:ph idx="1"/>
          </p:nvPr>
        </p:nvSpPr>
        <p:spPr>
          <a:xfrm>
            <a:off x="5869459" y="1383506"/>
            <a:ext cx="3030066" cy="3295650"/>
          </a:xfrm>
        </p:spPr>
        <p:txBody>
          <a:bodyPr/>
          <a:lstStyle/>
          <a:p>
            <a:r>
              <a:rPr lang="de-DE" sz="2400" dirty="0"/>
              <a:t>Größere Unterschiede in Allianz-Outcome Beziehung </a:t>
            </a:r>
            <a:r>
              <a:rPr lang="de-DE" sz="2400" i="1" dirty="0"/>
              <a:t>zwischen </a:t>
            </a:r>
            <a:r>
              <a:rPr lang="de-DE" sz="2400" dirty="0"/>
              <a:t>Therapeuten als „</a:t>
            </a:r>
            <a:r>
              <a:rPr lang="de-DE" sz="2400" i="1" dirty="0"/>
              <a:t>innerhalb“ </a:t>
            </a:r>
            <a:r>
              <a:rPr lang="de-DE" sz="2400" dirty="0"/>
              <a:t>von Therapeuten </a:t>
            </a:r>
            <a:r>
              <a:rPr lang="de-DE" sz="1400" dirty="0"/>
              <a:t>(Baldwin et al., 2007)</a:t>
            </a:r>
            <a:endParaRPr lang="de-DE" sz="1800" dirty="0"/>
          </a:p>
        </p:txBody>
      </p:sp>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65" y="1352583"/>
            <a:ext cx="5535741" cy="3307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7290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51470"/>
            <a:ext cx="6149791" cy="451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228184" y="1131590"/>
            <a:ext cx="2589876" cy="1200329"/>
          </a:xfrm>
          <a:prstGeom prst="rect">
            <a:avLst/>
          </a:prstGeom>
          <a:noFill/>
        </p:spPr>
        <p:txBody>
          <a:bodyPr wrap="none" rtlCol="0">
            <a:spAutoFit/>
          </a:bodyPr>
          <a:lstStyle/>
          <a:p>
            <a:r>
              <a:rPr lang="de-DE" dirty="0" smtClean="0"/>
              <a:t>Zusammenhang zwischen</a:t>
            </a:r>
          </a:p>
          <a:p>
            <a:r>
              <a:rPr lang="de-DE" dirty="0" smtClean="0"/>
              <a:t>Alliance und Outcome:</a:t>
            </a:r>
          </a:p>
          <a:p>
            <a:r>
              <a:rPr lang="de-DE" b="1" dirty="0" smtClean="0"/>
              <a:t>r=.21 bis r=.28</a:t>
            </a:r>
          </a:p>
          <a:p>
            <a:r>
              <a:rPr lang="de-DE" dirty="0" smtClean="0"/>
              <a:t>(Flückiger et al. 2018)</a:t>
            </a:r>
            <a:endParaRPr lang="de-DE" dirty="0"/>
          </a:p>
        </p:txBody>
      </p:sp>
    </p:spTree>
    <p:extLst>
      <p:ext uri="{BB962C8B-B14F-4D97-AF65-F5344CB8AC3E}">
        <p14:creationId xmlns:p14="http://schemas.microsoft.com/office/powerpoint/2010/main" val="30577051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314"/>
            <a:ext cx="8229600" cy="857250"/>
          </a:xfrm>
        </p:spPr>
        <p:txBody>
          <a:bodyPr/>
          <a:lstStyle/>
          <a:p>
            <a:r>
              <a:rPr lang="de-DE" sz="2800" dirty="0">
                <a:solidFill>
                  <a:srgbClr val="FF0000"/>
                </a:solidFill>
              </a:rPr>
              <a:t>Wie kann man Alliance trainieren?</a:t>
            </a:r>
            <a:endParaRPr lang="de-DE" sz="2600" dirty="0">
              <a:solidFill>
                <a:srgbClr val="FF0000"/>
              </a:solidFill>
            </a:endParaRPr>
          </a:p>
        </p:txBody>
      </p:sp>
      <p:sp>
        <p:nvSpPr>
          <p:cNvPr id="4" name="Rechteck 3"/>
          <p:cNvSpPr/>
          <p:nvPr/>
        </p:nvSpPr>
        <p:spPr>
          <a:xfrm>
            <a:off x="3913448" y="925395"/>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Kulturelle Kompetenz</a:t>
            </a:r>
          </a:p>
        </p:txBody>
      </p:sp>
      <p:sp>
        <p:nvSpPr>
          <p:cNvPr id="5" name="Rechteck 4"/>
          <p:cNvSpPr/>
          <p:nvPr/>
        </p:nvSpPr>
        <p:spPr>
          <a:xfrm>
            <a:off x="1331640" y="2247807"/>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Konzeptuelle Kompetenz</a:t>
            </a:r>
          </a:p>
        </p:txBody>
      </p:sp>
      <p:sp>
        <p:nvSpPr>
          <p:cNvPr id="6" name="Rechteck 5"/>
          <p:cNvSpPr/>
          <p:nvPr/>
        </p:nvSpPr>
        <p:spPr>
          <a:xfrm>
            <a:off x="6516216" y="2247714"/>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Beziehungs-kompetenz</a:t>
            </a:r>
          </a:p>
        </p:txBody>
      </p:sp>
      <p:sp>
        <p:nvSpPr>
          <p:cNvPr id="8" name="Rechteck 7"/>
          <p:cNvSpPr/>
          <p:nvPr/>
        </p:nvSpPr>
        <p:spPr>
          <a:xfrm>
            <a:off x="3902968" y="3715991"/>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Technische Kompetenz</a:t>
            </a:r>
          </a:p>
        </p:txBody>
      </p:sp>
      <p:cxnSp>
        <p:nvCxnSpPr>
          <p:cNvPr id="10" name="Gerade Verbindung mit Pfeil 9"/>
          <p:cNvCxnSpPr>
            <a:stCxn id="4" idx="2"/>
            <a:endCxn id="5" idx="3"/>
          </p:cNvCxnSpPr>
          <p:nvPr/>
        </p:nvCxnSpPr>
        <p:spPr>
          <a:xfrm flipH="1">
            <a:off x="2915816" y="1411449"/>
            <a:ext cx="1789720" cy="1079385"/>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stCxn id="4" idx="2"/>
            <a:endCxn id="6" idx="1"/>
          </p:cNvCxnSpPr>
          <p:nvPr/>
        </p:nvCxnSpPr>
        <p:spPr>
          <a:xfrm>
            <a:off x="4705536" y="1411449"/>
            <a:ext cx="1810680" cy="1079292"/>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stCxn id="8" idx="0"/>
            <a:endCxn id="6" idx="1"/>
          </p:cNvCxnSpPr>
          <p:nvPr/>
        </p:nvCxnSpPr>
        <p:spPr>
          <a:xfrm flipV="1">
            <a:off x="4695056" y="2490741"/>
            <a:ext cx="1821160" cy="1225250"/>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stCxn id="8" idx="0"/>
            <a:endCxn id="5" idx="3"/>
          </p:cNvCxnSpPr>
          <p:nvPr/>
        </p:nvCxnSpPr>
        <p:spPr>
          <a:xfrm flipH="1" flipV="1">
            <a:off x="2915816" y="2490834"/>
            <a:ext cx="1779240" cy="1225157"/>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stCxn id="4" idx="2"/>
            <a:endCxn id="8" idx="0"/>
          </p:cNvCxnSpPr>
          <p:nvPr/>
        </p:nvCxnSpPr>
        <p:spPr>
          <a:xfrm flipH="1">
            <a:off x="4695056" y="1411449"/>
            <a:ext cx="10480" cy="2304542"/>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Gleichschenkliges Dreieck 31"/>
          <p:cNvSpPr/>
          <p:nvPr/>
        </p:nvSpPr>
        <p:spPr>
          <a:xfrm rot="10800000">
            <a:off x="51217" y="897564"/>
            <a:ext cx="813556" cy="3292286"/>
          </a:xfrm>
          <a:prstGeom prst="triangle">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de-DE" sz="1400" b="1" dirty="0"/>
              <a:t>Abstraktionsniveau</a:t>
            </a:r>
          </a:p>
          <a:p>
            <a:endParaRPr lang="de-DE" sz="500" b="1" dirty="0"/>
          </a:p>
        </p:txBody>
      </p:sp>
      <p:sp>
        <p:nvSpPr>
          <p:cNvPr id="33" name="Textfeld 32"/>
          <p:cNvSpPr txBox="1"/>
          <p:nvPr/>
        </p:nvSpPr>
        <p:spPr>
          <a:xfrm>
            <a:off x="502028" y="3820518"/>
            <a:ext cx="1117644" cy="369332"/>
          </a:xfrm>
          <a:prstGeom prst="rect">
            <a:avLst/>
          </a:prstGeom>
          <a:noFill/>
        </p:spPr>
        <p:txBody>
          <a:bodyPr wrap="square" rtlCol="0">
            <a:spAutoFit/>
          </a:bodyPr>
          <a:lstStyle/>
          <a:p>
            <a:r>
              <a:rPr lang="de-DE" dirty="0"/>
              <a:t>Spezifisch</a:t>
            </a:r>
          </a:p>
        </p:txBody>
      </p:sp>
      <p:sp>
        <p:nvSpPr>
          <p:cNvPr id="34" name="Textfeld 33"/>
          <p:cNvSpPr txBox="1"/>
          <p:nvPr/>
        </p:nvSpPr>
        <p:spPr>
          <a:xfrm>
            <a:off x="832825" y="826197"/>
            <a:ext cx="1400099" cy="369332"/>
          </a:xfrm>
          <a:prstGeom prst="rect">
            <a:avLst/>
          </a:prstGeom>
          <a:noFill/>
        </p:spPr>
        <p:txBody>
          <a:bodyPr wrap="square" rtlCol="0">
            <a:spAutoFit/>
          </a:bodyPr>
          <a:lstStyle/>
          <a:p>
            <a:r>
              <a:rPr lang="de-DE" dirty="0"/>
              <a:t>Unspezifisch</a:t>
            </a:r>
          </a:p>
        </p:txBody>
      </p:sp>
      <p:sp>
        <p:nvSpPr>
          <p:cNvPr id="3" name="Textfeld 2"/>
          <p:cNvSpPr txBox="1"/>
          <p:nvPr/>
        </p:nvSpPr>
        <p:spPr>
          <a:xfrm>
            <a:off x="5796136" y="4206400"/>
            <a:ext cx="2304256" cy="369332"/>
          </a:xfrm>
          <a:prstGeom prst="rect">
            <a:avLst/>
          </a:prstGeom>
          <a:noFill/>
        </p:spPr>
        <p:txBody>
          <a:bodyPr wrap="square" rtlCol="0">
            <a:spAutoFit/>
          </a:bodyPr>
          <a:lstStyle/>
          <a:p>
            <a:r>
              <a:rPr lang="de-DE" b="1" dirty="0">
                <a:solidFill>
                  <a:srgbClr val="545455"/>
                </a:solidFill>
              </a:rPr>
              <a:t>Anderson &amp; Hill, 2017</a:t>
            </a:r>
          </a:p>
        </p:txBody>
      </p:sp>
      <p:cxnSp>
        <p:nvCxnSpPr>
          <p:cNvPr id="16" name="Gerade Verbindung mit Pfeil 15"/>
          <p:cNvCxnSpPr>
            <a:stCxn id="5" idx="3"/>
            <a:endCxn id="6" idx="1"/>
          </p:cNvCxnSpPr>
          <p:nvPr/>
        </p:nvCxnSpPr>
        <p:spPr>
          <a:xfrm flipV="1">
            <a:off x="2915816" y="2490741"/>
            <a:ext cx="3600400" cy="93"/>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864774" y="1851670"/>
            <a:ext cx="7379634" cy="108012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09162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282352" y="0"/>
            <a:ext cx="8579296" cy="857250"/>
          </a:xfrm>
        </p:spPr>
        <p:txBody>
          <a:bodyPr/>
          <a:lstStyle/>
          <a:p>
            <a:r>
              <a:rPr lang="de-DE" dirty="0"/>
              <a:t>Entwicklung von Psychotherapeuten</a:t>
            </a:r>
          </a:p>
        </p:txBody>
      </p:sp>
      <p:pic>
        <p:nvPicPr>
          <p:cNvPr id="1026" name="Picture 2" descr="Stufenal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06" y="857250"/>
            <a:ext cx="8124388" cy="412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049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23478"/>
            <a:ext cx="8964488" cy="857250"/>
          </a:xfrm>
        </p:spPr>
        <p:txBody>
          <a:bodyPr/>
          <a:lstStyle/>
          <a:p>
            <a:r>
              <a:rPr lang="de-DE" sz="3600" dirty="0" smtClean="0"/>
              <a:t>Studie </a:t>
            </a:r>
            <a:r>
              <a:rPr lang="de-DE" sz="3600" dirty="0"/>
              <a:t>zur Entwicklung von Psychotherapeuten </a:t>
            </a:r>
          </a:p>
        </p:txBody>
      </p:sp>
      <p:sp>
        <p:nvSpPr>
          <p:cNvPr id="3" name="Inhaltsplatzhalter 2"/>
          <p:cNvSpPr>
            <a:spLocks noGrp="1"/>
          </p:cNvSpPr>
          <p:nvPr>
            <p:ph idx="1"/>
          </p:nvPr>
        </p:nvSpPr>
        <p:spPr>
          <a:xfrm>
            <a:off x="2987824" y="843558"/>
            <a:ext cx="5730875" cy="3295650"/>
          </a:xfrm>
        </p:spPr>
        <p:txBody>
          <a:bodyPr/>
          <a:lstStyle/>
          <a:p>
            <a:pPr>
              <a:buNone/>
            </a:pPr>
            <a:r>
              <a:rPr lang="de-DE" sz="2400" dirty="0"/>
              <a:t>Hintergrund:</a:t>
            </a:r>
          </a:p>
          <a:p>
            <a:r>
              <a:rPr lang="de-DE" sz="2000" dirty="0"/>
              <a:t>Ursprung in informeller Kooperation</a:t>
            </a:r>
          </a:p>
          <a:p>
            <a:r>
              <a:rPr lang="de-DE" sz="2000" dirty="0"/>
              <a:t>Collaborative Research Network (CRN) der </a:t>
            </a:r>
            <a:r>
              <a:rPr lang="de-DE" sz="2000" dirty="0" smtClean="0"/>
              <a:t>Society </a:t>
            </a:r>
            <a:r>
              <a:rPr lang="de-DE" sz="2000" dirty="0" err="1" smtClean="0"/>
              <a:t>for</a:t>
            </a:r>
            <a:r>
              <a:rPr lang="de-DE" sz="2000" dirty="0" smtClean="0"/>
              <a:t> </a:t>
            </a:r>
            <a:r>
              <a:rPr lang="de-DE" sz="2000" dirty="0" err="1" smtClean="0"/>
              <a:t>Psychotherapy</a:t>
            </a:r>
            <a:r>
              <a:rPr lang="de-DE" sz="2000" dirty="0" smtClean="0"/>
              <a:t> Research</a:t>
            </a:r>
            <a:endParaRPr lang="de-DE" sz="2000" dirty="0"/>
          </a:p>
          <a:p>
            <a:r>
              <a:rPr lang="de-DE" sz="2000" dirty="0"/>
              <a:t>Von 1989 – 2010</a:t>
            </a:r>
          </a:p>
          <a:p>
            <a:pPr lvl="1">
              <a:buFont typeface="Symbol" panose="05050102010706020507" pitchFamily="18" charset="2"/>
              <a:buChar char="-"/>
            </a:pPr>
            <a:r>
              <a:rPr lang="de-DE" sz="2000" dirty="0"/>
              <a:t>(</a:t>
            </a:r>
            <a:r>
              <a:rPr lang="de-DE" sz="2000" dirty="0" err="1"/>
              <a:t>querschnittliche</a:t>
            </a:r>
            <a:r>
              <a:rPr lang="de-DE" sz="2000" dirty="0"/>
              <a:t>) Daten von 11.000 </a:t>
            </a:r>
            <a:r>
              <a:rPr lang="de-DE" sz="2000" dirty="0" err="1"/>
              <a:t>PsychotherapeutInnen</a:t>
            </a:r>
            <a:r>
              <a:rPr lang="de-DE" sz="2000" dirty="0"/>
              <a:t> in 30 Ländern (</a:t>
            </a:r>
            <a:r>
              <a:rPr lang="de-DE" sz="2000" dirty="0" err="1"/>
              <a:t>Orlinsky</a:t>
            </a:r>
            <a:r>
              <a:rPr lang="de-DE" sz="2000" dirty="0"/>
              <a:t> et al., 2010; 2015)</a:t>
            </a:r>
          </a:p>
          <a:p>
            <a:r>
              <a:rPr lang="de-DE" sz="2000" dirty="0"/>
              <a:t>Professionelle und persönliche Entwicklung von Psychotherapeuten aller Karrierestufen</a:t>
            </a:r>
          </a:p>
        </p:txBody>
      </p:sp>
      <p:pic>
        <p:nvPicPr>
          <p:cNvPr id="27650" name="Picture 2" descr="Bildergebnis für how psychotherapists develop a study of therapeutic work and professional growth"/>
          <p:cNvPicPr>
            <a:picLocks noChangeAspect="1" noChangeArrowheads="1"/>
          </p:cNvPicPr>
          <p:nvPr/>
        </p:nvPicPr>
        <p:blipFill>
          <a:blip r:embed="rId3"/>
          <a:srcRect/>
          <a:stretch>
            <a:fillRect/>
          </a:stretch>
        </p:blipFill>
        <p:spPr bwMode="auto">
          <a:xfrm>
            <a:off x="186156" y="1092403"/>
            <a:ext cx="2655336" cy="2847499"/>
          </a:xfrm>
          <a:prstGeom prst="rect">
            <a:avLst/>
          </a:prstGeom>
          <a:noFill/>
        </p:spPr>
      </p:pic>
      <p:sp>
        <p:nvSpPr>
          <p:cNvPr id="4" name="AutoShape 2" descr="Bildergebnis fÃ¼r spr logo psychotherap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AutoShape 4" descr="Bildergebnis fÃ¼r spr logo psychotherap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150" name="Picture 6" descr="Bildergebnis fÃ¼r spr logo psychothera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299942"/>
            <a:ext cx="3819525"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05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04165" y="760571"/>
            <a:ext cx="8229600" cy="3918585"/>
          </a:xfrm>
        </p:spPr>
        <p:txBody>
          <a:bodyPr/>
          <a:lstStyle/>
          <a:p>
            <a:r>
              <a:rPr lang="de-DE" sz="2200" dirty="0"/>
              <a:t>Instrumente:</a:t>
            </a:r>
          </a:p>
          <a:p>
            <a:pPr lvl="1"/>
            <a:r>
              <a:rPr lang="de-DE" sz="2000" dirty="0"/>
              <a:t>Gemeinschaftliche Entwicklung des </a:t>
            </a:r>
            <a:r>
              <a:rPr lang="de-DE" sz="2000" i="1" dirty="0"/>
              <a:t>Common Core </a:t>
            </a:r>
            <a:r>
              <a:rPr lang="de-DE" sz="2000" i="1" dirty="0" err="1"/>
              <a:t>Questionnaire</a:t>
            </a:r>
            <a:r>
              <a:rPr lang="de-DE" sz="2000" dirty="0"/>
              <a:t> (DPCCQ)</a:t>
            </a:r>
          </a:p>
          <a:p>
            <a:pPr lvl="2"/>
            <a:r>
              <a:rPr lang="de-DE" sz="1600" dirty="0"/>
              <a:t>392 </a:t>
            </a:r>
            <a:r>
              <a:rPr lang="de-DE" sz="1600" dirty="0" err="1"/>
              <a:t>items</a:t>
            </a:r>
            <a:r>
              <a:rPr lang="de-DE" sz="1600" dirty="0"/>
              <a:t> </a:t>
            </a:r>
          </a:p>
          <a:p>
            <a:pPr lvl="2"/>
            <a:r>
              <a:rPr lang="de-DE" sz="1600" dirty="0"/>
              <a:t>Retrospektive auf Entwicklung</a:t>
            </a:r>
          </a:p>
          <a:p>
            <a:pPr lvl="2"/>
            <a:r>
              <a:rPr lang="de-DE" sz="1600" dirty="0"/>
              <a:t>Selbsterfahrung</a:t>
            </a:r>
          </a:p>
          <a:p>
            <a:pPr lvl="2"/>
            <a:r>
              <a:rPr lang="de-DE" sz="1600" dirty="0"/>
              <a:t>Therapeutische Haltung</a:t>
            </a:r>
          </a:p>
          <a:p>
            <a:pPr lvl="2"/>
            <a:r>
              <a:rPr lang="de-DE" sz="1600" dirty="0"/>
              <a:t>Aktueller Entwicklungsstand</a:t>
            </a:r>
          </a:p>
          <a:p>
            <a:pPr lvl="2"/>
            <a:r>
              <a:rPr lang="de-DE" sz="1600" dirty="0"/>
              <a:t>Aktuelles Arbeitssetting</a:t>
            </a:r>
          </a:p>
          <a:p>
            <a:pPr lvl="2"/>
            <a:r>
              <a:rPr lang="de-DE" sz="1600" dirty="0"/>
              <a:t>Herausforderung &amp; </a:t>
            </a:r>
            <a:r>
              <a:rPr lang="de-DE" sz="1600" dirty="0" err="1"/>
              <a:t>Coping</a:t>
            </a:r>
            <a:endParaRPr lang="de-DE" sz="1600" dirty="0"/>
          </a:p>
          <a:p>
            <a:pPr lvl="2"/>
            <a:r>
              <a:rPr lang="de-DE" sz="1600" dirty="0"/>
              <a:t>Persönliche Eigenschaften &amp; Wohlbefinden</a:t>
            </a:r>
          </a:p>
          <a:p>
            <a:pPr lvl="1"/>
            <a:r>
              <a:rPr lang="de-DE" sz="2000" dirty="0"/>
              <a:t>Post hoc Skalenentwicklung</a:t>
            </a:r>
          </a:p>
          <a:p>
            <a:pPr lvl="2"/>
            <a:endParaRPr lang="de-DE" dirty="0"/>
          </a:p>
        </p:txBody>
      </p:sp>
      <p:sp>
        <p:nvSpPr>
          <p:cNvPr id="2" name="Titel 1"/>
          <p:cNvSpPr>
            <a:spLocks noGrp="1"/>
          </p:cNvSpPr>
          <p:nvPr>
            <p:ph type="title"/>
          </p:nvPr>
        </p:nvSpPr>
        <p:spPr>
          <a:xfrm>
            <a:off x="457200" y="58103"/>
            <a:ext cx="8229600" cy="857250"/>
          </a:xfrm>
        </p:spPr>
        <p:txBody>
          <a:bodyPr/>
          <a:lstStyle/>
          <a:p>
            <a:r>
              <a:rPr lang="de-DE" dirty="0"/>
              <a:t>Methodik &amp; Sample</a:t>
            </a:r>
          </a:p>
        </p:txBody>
      </p:sp>
      <p:pic>
        <p:nvPicPr>
          <p:cNvPr id="149508" name="Picture 4" descr="Bildergebnis für david orlinsky"/>
          <p:cNvPicPr>
            <a:picLocks noChangeAspect="1" noChangeArrowheads="1"/>
          </p:cNvPicPr>
          <p:nvPr/>
        </p:nvPicPr>
        <p:blipFill>
          <a:blip r:embed="rId3"/>
          <a:srcRect/>
          <a:stretch>
            <a:fillRect/>
          </a:stretch>
        </p:blipFill>
        <p:spPr bwMode="auto">
          <a:xfrm>
            <a:off x="5508104" y="1851670"/>
            <a:ext cx="2887345" cy="2165509"/>
          </a:xfrm>
          <a:prstGeom prst="rect">
            <a:avLst/>
          </a:prstGeom>
          <a:noFill/>
        </p:spPr>
      </p:pic>
      <p:sp>
        <p:nvSpPr>
          <p:cNvPr id="4" name="Textfeld 3"/>
          <p:cNvSpPr txBox="1"/>
          <p:nvPr/>
        </p:nvSpPr>
        <p:spPr>
          <a:xfrm>
            <a:off x="5868144" y="4143763"/>
            <a:ext cx="1524135" cy="369332"/>
          </a:xfrm>
          <a:prstGeom prst="rect">
            <a:avLst/>
          </a:prstGeom>
          <a:noFill/>
        </p:spPr>
        <p:txBody>
          <a:bodyPr wrap="none" rtlCol="0">
            <a:spAutoFit/>
          </a:bodyPr>
          <a:lstStyle/>
          <a:p>
            <a:r>
              <a:rPr lang="de-DE" dirty="0" smtClean="0"/>
              <a:t>David Orlinsky</a:t>
            </a:r>
            <a:endParaRPr lang="de-DE" dirty="0"/>
          </a:p>
        </p:txBody>
      </p:sp>
    </p:spTree>
    <p:extLst>
      <p:ext uri="{BB962C8B-B14F-4D97-AF65-F5344CB8AC3E}">
        <p14:creationId xmlns:p14="http://schemas.microsoft.com/office/powerpoint/2010/main" val="2988126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75425"/>
            <a:ext cx="8229600" cy="857250"/>
          </a:xfrm>
        </p:spPr>
        <p:txBody>
          <a:bodyPr/>
          <a:lstStyle/>
          <a:p>
            <a:r>
              <a:rPr lang="de-DE" dirty="0">
                <a:solidFill>
                  <a:srgbClr val="003366"/>
                </a:solidFill>
              </a:rPr>
              <a:t>Der </a:t>
            </a:r>
            <a:r>
              <a:rPr lang="de-DE" sz="4000" dirty="0">
                <a:solidFill>
                  <a:srgbClr val="003366"/>
                </a:solidFill>
              </a:rPr>
              <a:t>effektive</a:t>
            </a:r>
            <a:r>
              <a:rPr lang="de-DE" dirty="0">
                <a:solidFill>
                  <a:srgbClr val="003366"/>
                </a:solidFill>
              </a:rPr>
              <a:t> </a:t>
            </a:r>
            <a:r>
              <a:rPr lang="de-DE" sz="4000" dirty="0">
                <a:solidFill>
                  <a:srgbClr val="003366"/>
                </a:solidFill>
              </a:rPr>
              <a:t>Therapeut</a:t>
            </a:r>
            <a:endParaRPr lang="de-DE" dirty="0">
              <a:solidFill>
                <a:srgbClr val="003366"/>
              </a:solidFill>
            </a:endParaRP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3894994123"/>
              </p:ext>
            </p:extLst>
          </p:nvPr>
        </p:nvGraphicFramePr>
        <p:xfrm>
          <a:off x="755576" y="993192"/>
          <a:ext cx="8229600" cy="33944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5868144" y="4660859"/>
            <a:ext cx="2597727" cy="338554"/>
          </a:xfrm>
          <a:prstGeom prst="rect">
            <a:avLst/>
          </a:prstGeom>
          <a:noFill/>
        </p:spPr>
        <p:txBody>
          <a:bodyPr wrap="square" rtlCol="0">
            <a:spAutoFit/>
          </a:bodyPr>
          <a:lstStyle/>
          <a:p>
            <a:r>
              <a:rPr lang="de-DE" sz="1600" dirty="0" err="1">
                <a:solidFill>
                  <a:srgbClr val="003366"/>
                </a:solidFill>
                <a:latin typeface="+mn-lt"/>
              </a:rPr>
              <a:t>Norcross</a:t>
            </a:r>
            <a:r>
              <a:rPr lang="de-DE" sz="1600" dirty="0">
                <a:solidFill>
                  <a:srgbClr val="003366"/>
                </a:solidFill>
                <a:latin typeface="+mn-lt"/>
              </a:rPr>
              <a:t> &amp; Lambert, 2011</a:t>
            </a:r>
          </a:p>
        </p:txBody>
      </p:sp>
    </p:spTree>
    <p:extLst>
      <p:ext uri="{BB962C8B-B14F-4D97-AF65-F5344CB8AC3E}">
        <p14:creationId xmlns:p14="http://schemas.microsoft.com/office/powerpoint/2010/main" val="1855948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solidFill>
                  <a:srgbClr val="003366"/>
                </a:solidFill>
              </a:rPr>
              <a:t>Methodik &amp; Sample</a:t>
            </a:r>
          </a:p>
        </p:txBody>
      </p:sp>
      <p:sp>
        <p:nvSpPr>
          <p:cNvPr id="3" name="Inhaltsplatzhalter 2"/>
          <p:cNvSpPr>
            <a:spLocks noGrp="1"/>
          </p:cNvSpPr>
          <p:nvPr>
            <p:ph idx="1"/>
          </p:nvPr>
        </p:nvSpPr>
        <p:spPr>
          <a:xfrm>
            <a:off x="457200" y="874712"/>
            <a:ext cx="8229600" cy="3394075"/>
          </a:xfrm>
        </p:spPr>
        <p:txBody>
          <a:bodyPr/>
          <a:lstStyle/>
          <a:p>
            <a:r>
              <a:rPr lang="de-DE" sz="2400" dirty="0">
                <a:solidFill>
                  <a:srgbClr val="003366"/>
                </a:solidFill>
              </a:rPr>
              <a:t>Rekrutierung</a:t>
            </a:r>
          </a:p>
          <a:p>
            <a:pPr lvl="1"/>
            <a:r>
              <a:rPr lang="de-DE" sz="2000" dirty="0">
                <a:solidFill>
                  <a:srgbClr val="003366"/>
                </a:solidFill>
              </a:rPr>
              <a:t>Konferenzen, Berufsverbände, Institute, Gelbe Seiten, etc.</a:t>
            </a:r>
          </a:p>
          <a:p>
            <a:r>
              <a:rPr lang="de-DE" sz="2400" dirty="0">
                <a:solidFill>
                  <a:srgbClr val="003366"/>
                </a:solidFill>
              </a:rPr>
              <a:t>N ~ </a:t>
            </a:r>
            <a:r>
              <a:rPr lang="de-DE" sz="2400" dirty="0" smtClean="0">
                <a:solidFill>
                  <a:srgbClr val="003366"/>
                </a:solidFill>
              </a:rPr>
              <a:t>11.000</a:t>
            </a:r>
            <a:endParaRPr lang="de-DE" sz="2400" dirty="0">
              <a:solidFill>
                <a:srgbClr val="003366"/>
              </a:solidFill>
            </a:endParaRPr>
          </a:p>
          <a:p>
            <a:endParaRPr lang="de-DE" dirty="0"/>
          </a:p>
        </p:txBody>
      </p:sp>
      <p:pic>
        <p:nvPicPr>
          <p:cNvPr id="6" name="Picture 2" descr="Bildergebnis für how psychotherapists develop a study of therapeutic work and professional growth"/>
          <p:cNvPicPr>
            <a:picLocks noChangeAspect="1" noChangeArrowheads="1"/>
          </p:cNvPicPr>
          <p:nvPr/>
        </p:nvPicPr>
        <p:blipFill>
          <a:blip r:embed="rId3"/>
          <a:srcRect/>
          <a:stretch>
            <a:fillRect/>
          </a:stretch>
        </p:blipFill>
        <p:spPr bwMode="auto">
          <a:xfrm>
            <a:off x="7236296" y="2571749"/>
            <a:ext cx="1215086" cy="1303020"/>
          </a:xfrm>
          <a:prstGeom prst="rect">
            <a:avLst/>
          </a:prstGeom>
          <a:noFill/>
        </p:spPr>
      </p:pic>
      <p:graphicFrame>
        <p:nvGraphicFramePr>
          <p:cNvPr id="7" name="Diagramm 6"/>
          <p:cNvGraphicFramePr/>
          <p:nvPr>
            <p:extLst>
              <p:ext uri="{D42A27DB-BD31-4B8C-83A1-F6EECF244321}">
                <p14:modId xmlns:p14="http://schemas.microsoft.com/office/powerpoint/2010/main" val="1862257264"/>
              </p:ext>
            </p:extLst>
          </p:nvPr>
        </p:nvGraphicFramePr>
        <p:xfrm>
          <a:off x="457200" y="2095500"/>
          <a:ext cx="6096000" cy="304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4740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Methodik &amp; Sample</a:t>
            </a:r>
          </a:p>
        </p:txBody>
      </p:sp>
      <p:graphicFrame>
        <p:nvGraphicFramePr>
          <p:cNvPr id="6" name="Inhaltsplatzhalter 5"/>
          <p:cNvGraphicFramePr>
            <a:graphicFrameLocks noGrp="1"/>
          </p:cNvGraphicFramePr>
          <p:nvPr>
            <p:ph idx="1"/>
          </p:nvPr>
        </p:nvGraphicFramePr>
        <p:xfrm>
          <a:off x="457200" y="1200151"/>
          <a:ext cx="8229600" cy="3394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8356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Methodik &amp; Sample</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582891396"/>
              </p:ext>
            </p:extLst>
          </p:nvPr>
        </p:nvGraphicFramePr>
        <p:xfrm>
          <a:off x="457200" y="1200151"/>
          <a:ext cx="8229600" cy="3394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0470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xmlns="" id="{E0583182-E17A-45B1-947F-7023C0A79940}"/>
              </a:ext>
            </a:extLst>
          </p:cNvPr>
          <p:cNvSpPr>
            <a:spLocks noGrp="1"/>
          </p:cNvSpPr>
          <p:nvPr>
            <p:ph sz="half" idx="1"/>
          </p:nvPr>
        </p:nvSpPr>
        <p:spPr>
          <a:xfrm>
            <a:off x="508880" y="874712"/>
            <a:ext cx="4038600" cy="3394075"/>
          </a:xfr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a:normAutofit fontScale="70000" lnSpcReduction="20000"/>
          </a:bodyPr>
          <a:lstStyle/>
          <a:p>
            <a:pPr marL="0" indent="0">
              <a:buNone/>
            </a:pPr>
            <a:r>
              <a:rPr lang="de-DE" b="1" dirty="0" err="1">
                <a:solidFill>
                  <a:srgbClr val="003366"/>
                </a:solidFill>
              </a:rPr>
              <a:t>Healing</a:t>
            </a:r>
            <a:r>
              <a:rPr lang="de-DE" b="1" dirty="0">
                <a:solidFill>
                  <a:srgbClr val="003366"/>
                </a:solidFill>
              </a:rPr>
              <a:t> Involvement</a:t>
            </a:r>
          </a:p>
          <a:p>
            <a:r>
              <a:rPr lang="de-DE" dirty="0">
                <a:solidFill>
                  <a:srgbClr val="003366"/>
                </a:solidFill>
              </a:rPr>
              <a:t>Beziehung</a:t>
            </a:r>
          </a:p>
          <a:p>
            <a:pPr lvl="1"/>
            <a:r>
              <a:rPr lang="de-DE" dirty="0" err="1">
                <a:solidFill>
                  <a:srgbClr val="003366"/>
                </a:solidFill>
              </a:rPr>
              <a:t>Invested</a:t>
            </a:r>
            <a:endParaRPr lang="de-DE" dirty="0">
              <a:solidFill>
                <a:srgbClr val="003366"/>
              </a:solidFill>
            </a:endParaRPr>
          </a:p>
          <a:p>
            <a:pPr lvl="1"/>
            <a:r>
              <a:rPr lang="de-DE" dirty="0" err="1">
                <a:solidFill>
                  <a:srgbClr val="003366"/>
                </a:solidFill>
              </a:rPr>
              <a:t>Affirming</a:t>
            </a:r>
            <a:endParaRPr lang="de-DE" dirty="0">
              <a:solidFill>
                <a:srgbClr val="003366"/>
              </a:solidFill>
            </a:endParaRPr>
          </a:p>
          <a:p>
            <a:pPr lvl="1"/>
            <a:r>
              <a:rPr lang="de-DE" dirty="0" err="1">
                <a:solidFill>
                  <a:srgbClr val="003366"/>
                </a:solidFill>
              </a:rPr>
              <a:t>Accomodating</a:t>
            </a:r>
            <a:endParaRPr lang="de-DE" dirty="0">
              <a:solidFill>
                <a:srgbClr val="003366"/>
              </a:solidFill>
            </a:endParaRPr>
          </a:p>
          <a:p>
            <a:pPr lvl="1"/>
            <a:r>
              <a:rPr lang="de-DE" dirty="0">
                <a:solidFill>
                  <a:srgbClr val="003366"/>
                </a:solidFill>
              </a:rPr>
              <a:t>Basic Skills</a:t>
            </a:r>
          </a:p>
          <a:p>
            <a:r>
              <a:rPr lang="de-DE" dirty="0">
                <a:solidFill>
                  <a:srgbClr val="003366"/>
                </a:solidFill>
              </a:rPr>
              <a:t>Gefühle</a:t>
            </a:r>
          </a:p>
          <a:p>
            <a:pPr lvl="1"/>
            <a:r>
              <a:rPr lang="de-DE" dirty="0">
                <a:solidFill>
                  <a:srgbClr val="003366"/>
                </a:solidFill>
              </a:rPr>
              <a:t>Flow</a:t>
            </a:r>
          </a:p>
          <a:p>
            <a:pPr marL="457200" lvl="1" indent="0">
              <a:buNone/>
            </a:pPr>
            <a:endParaRPr lang="de-DE" dirty="0">
              <a:solidFill>
                <a:srgbClr val="003366"/>
              </a:solidFill>
            </a:endParaRPr>
          </a:p>
          <a:p>
            <a:r>
              <a:rPr lang="de-DE" dirty="0">
                <a:solidFill>
                  <a:srgbClr val="003366"/>
                </a:solidFill>
              </a:rPr>
              <a:t>Coping</a:t>
            </a:r>
          </a:p>
          <a:p>
            <a:pPr lvl="1"/>
            <a:r>
              <a:rPr lang="de-DE" dirty="0" err="1">
                <a:solidFill>
                  <a:srgbClr val="003366"/>
                </a:solidFill>
              </a:rPr>
              <a:t>Constructive</a:t>
            </a:r>
            <a:endParaRPr lang="de-DE" dirty="0">
              <a:solidFill>
                <a:srgbClr val="003366"/>
              </a:solidFill>
            </a:endParaRPr>
          </a:p>
        </p:txBody>
      </p:sp>
      <p:sp>
        <p:nvSpPr>
          <p:cNvPr id="4" name="Titel 3"/>
          <p:cNvSpPr>
            <a:spLocks noGrp="1"/>
          </p:cNvSpPr>
          <p:nvPr>
            <p:ph type="title"/>
          </p:nvPr>
        </p:nvSpPr>
        <p:spPr>
          <a:xfrm>
            <a:off x="491098" y="120650"/>
            <a:ext cx="8229600" cy="857250"/>
          </a:xfrm>
        </p:spPr>
        <p:txBody>
          <a:bodyPr/>
          <a:lstStyle/>
          <a:p>
            <a:r>
              <a:rPr lang="de-DE" dirty="0">
                <a:solidFill>
                  <a:srgbClr val="003366"/>
                </a:solidFill>
              </a:rPr>
              <a:t>Work Involvement</a:t>
            </a:r>
          </a:p>
        </p:txBody>
      </p:sp>
      <p:sp>
        <p:nvSpPr>
          <p:cNvPr id="7" name="Inhaltsplatzhalter 6">
            <a:extLst>
              <a:ext uri="{FF2B5EF4-FFF2-40B4-BE49-F238E27FC236}">
                <a16:creationId xmlns:a16="http://schemas.microsoft.com/office/drawing/2014/main" xmlns="" id="{D9C973FB-4769-4F53-BDDA-59CAE8509045}"/>
              </a:ext>
            </a:extLst>
          </p:cNvPr>
          <p:cNvSpPr>
            <a:spLocks noGrp="1"/>
          </p:cNvSpPr>
          <p:nvPr>
            <p:ph sz="half" idx="2"/>
          </p:nvPr>
        </p:nvSpPr>
        <p:spPr>
          <a:xfrm>
            <a:off x="4626051" y="874712"/>
            <a:ext cx="4038600" cy="3394075"/>
          </a:xfrm>
          <a:solidFill>
            <a:srgbClr val="FF6600">
              <a:alpha val="60000"/>
            </a:srgbClr>
          </a:solidFill>
        </p:spPr>
        <p:style>
          <a:lnRef idx="3">
            <a:schemeClr val="lt1"/>
          </a:lnRef>
          <a:fillRef idx="1">
            <a:schemeClr val="accent3"/>
          </a:fillRef>
          <a:effectRef idx="1">
            <a:schemeClr val="accent3"/>
          </a:effectRef>
          <a:fontRef idx="minor">
            <a:schemeClr val="lt1"/>
          </a:fontRef>
        </p:style>
        <p:txBody>
          <a:bodyPr>
            <a:normAutofit fontScale="70000" lnSpcReduction="20000"/>
          </a:bodyPr>
          <a:lstStyle/>
          <a:p>
            <a:pPr marL="0" indent="0">
              <a:buNone/>
            </a:pPr>
            <a:r>
              <a:rPr lang="de-DE" b="1" dirty="0" err="1">
                <a:solidFill>
                  <a:srgbClr val="003366"/>
                </a:solidFill>
              </a:rPr>
              <a:t>Stressful</a:t>
            </a:r>
            <a:r>
              <a:rPr lang="de-DE" b="1" dirty="0">
                <a:solidFill>
                  <a:srgbClr val="003366"/>
                </a:solidFill>
              </a:rPr>
              <a:t> Involvement</a:t>
            </a:r>
          </a:p>
          <a:p>
            <a:r>
              <a:rPr lang="de-DE" dirty="0">
                <a:solidFill>
                  <a:srgbClr val="003366"/>
                </a:solidFill>
              </a:rPr>
              <a:t>Schwierigkeiten</a:t>
            </a:r>
          </a:p>
          <a:p>
            <a:pPr lvl="1"/>
            <a:r>
              <a:rPr lang="de-DE" dirty="0">
                <a:solidFill>
                  <a:srgbClr val="003366"/>
                </a:solidFill>
              </a:rPr>
              <a:t>Professional Self-</a:t>
            </a:r>
            <a:r>
              <a:rPr lang="de-DE" dirty="0" err="1">
                <a:solidFill>
                  <a:srgbClr val="003366"/>
                </a:solidFill>
              </a:rPr>
              <a:t>doubt</a:t>
            </a:r>
            <a:endParaRPr lang="de-DE" dirty="0">
              <a:solidFill>
                <a:srgbClr val="003366"/>
              </a:solidFill>
            </a:endParaRPr>
          </a:p>
          <a:p>
            <a:pPr lvl="1"/>
            <a:r>
              <a:rPr lang="de-DE" dirty="0">
                <a:solidFill>
                  <a:srgbClr val="003366"/>
                </a:solidFill>
              </a:rPr>
              <a:t>Frustrating </a:t>
            </a:r>
            <a:r>
              <a:rPr lang="de-DE" dirty="0" err="1">
                <a:solidFill>
                  <a:srgbClr val="003366"/>
                </a:solidFill>
              </a:rPr>
              <a:t>treatment</a:t>
            </a:r>
            <a:r>
              <a:rPr lang="de-DE" dirty="0">
                <a:solidFill>
                  <a:srgbClr val="003366"/>
                </a:solidFill>
              </a:rPr>
              <a:t> </a:t>
            </a:r>
            <a:r>
              <a:rPr lang="de-DE" dirty="0" err="1">
                <a:solidFill>
                  <a:srgbClr val="003366"/>
                </a:solidFill>
              </a:rPr>
              <a:t>case</a:t>
            </a:r>
            <a:endParaRPr lang="de-DE" dirty="0">
              <a:solidFill>
                <a:srgbClr val="003366"/>
              </a:solidFill>
            </a:endParaRPr>
          </a:p>
          <a:p>
            <a:pPr lvl="1"/>
            <a:r>
              <a:rPr lang="de-DE" dirty="0">
                <a:solidFill>
                  <a:srgbClr val="003366"/>
                </a:solidFill>
              </a:rPr>
              <a:t>Negative personal </a:t>
            </a:r>
            <a:r>
              <a:rPr lang="de-DE" dirty="0" err="1">
                <a:solidFill>
                  <a:srgbClr val="003366"/>
                </a:solidFill>
              </a:rPr>
              <a:t>reaction</a:t>
            </a:r>
            <a:endParaRPr lang="de-DE" dirty="0">
              <a:solidFill>
                <a:srgbClr val="003366"/>
              </a:solidFill>
            </a:endParaRPr>
          </a:p>
          <a:p>
            <a:pPr marL="457200" lvl="1" indent="0">
              <a:buNone/>
            </a:pPr>
            <a:endParaRPr lang="de-DE" dirty="0">
              <a:solidFill>
                <a:srgbClr val="003366"/>
              </a:solidFill>
            </a:endParaRPr>
          </a:p>
          <a:p>
            <a:r>
              <a:rPr lang="de-DE" dirty="0">
                <a:solidFill>
                  <a:srgbClr val="003366"/>
                </a:solidFill>
              </a:rPr>
              <a:t>Gefühle</a:t>
            </a:r>
          </a:p>
          <a:p>
            <a:pPr lvl="1"/>
            <a:r>
              <a:rPr lang="de-DE" dirty="0" err="1">
                <a:solidFill>
                  <a:srgbClr val="003366"/>
                </a:solidFill>
              </a:rPr>
              <a:t>Anxiety</a:t>
            </a:r>
            <a:endParaRPr lang="de-DE" dirty="0">
              <a:solidFill>
                <a:srgbClr val="003366"/>
              </a:solidFill>
            </a:endParaRPr>
          </a:p>
          <a:p>
            <a:pPr lvl="1"/>
            <a:r>
              <a:rPr lang="de-DE" dirty="0" err="1">
                <a:solidFill>
                  <a:srgbClr val="003366"/>
                </a:solidFill>
              </a:rPr>
              <a:t>Boredom</a:t>
            </a:r>
            <a:endParaRPr lang="de-DE" dirty="0">
              <a:solidFill>
                <a:srgbClr val="003366"/>
              </a:solidFill>
            </a:endParaRPr>
          </a:p>
          <a:p>
            <a:r>
              <a:rPr lang="de-DE" dirty="0">
                <a:solidFill>
                  <a:srgbClr val="003366"/>
                </a:solidFill>
              </a:rPr>
              <a:t>Coping</a:t>
            </a:r>
          </a:p>
          <a:p>
            <a:pPr lvl="1"/>
            <a:r>
              <a:rPr lang="de-DE" dirty="0" err="1">
                <a:solidFill>
                  <a:srgbClr val="003366"/>
                </a:solidFill>
              </a:rPr>
              <a:t>Avoiding</a:t>
            </a:r>
            <a:r>
              <a:rPr lang="de-DE" dirty="0">
                <a:solidFill>
                  <a:srgbClr val="003366"/>
                </a:solidFill>
              </a:rPr>
              <a:t> </a:t>
            </a:r>
            <a:r>
              <a:rPr lang="de-DE" dirty="0" err="1">
                <a:solidFill>
                  <a:srgbClr val="003366"/>
                </a:solidFill>
              </a:rPr>
              <a:t>therapeutic</a:t>
            </a:r>
            <a:r>
              <a:rPr lang="de-DE" dirty="0">
                <a:solidFill>
                  <a:srgbClr val="003366"/>
                </a:solidFill>
              </a:rPr>
              <a:t> </a:t>
            </a:r>
            <a:r>
              <a:rPr lang="de-DE" dirty="0" err="1">
                <a:solidFill>
                  <a:srgbClr val="003366"/>
                </a:solidFill>
              </a:rPr>
              <a:t>engagement</a:t>
            </a:r>
            <a:endParaRPr lang="de-DE" dirty="0">
              <a:solidFill>
                <a:srgbClr val="003366"/>
              </a:solidFill>
            </a:endParaRPr>
          </a:p>
        </p:txBody>
      </p:sp>
    </p:spTree>
    <p:extLst>
      <p:ext uri="{BB962C8B-B14F-4D97-AF65-F5344CB8AC3E}">
        <p14:creationId xmlns:p14="http://schemas.microsoft.com/office/powerpoint/2010/main" val="183371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34585"/>
            <a:ext cx="8229600" cy="857250"/>
          </a:xfrm>
        </p:spPr>
        <p:txBody>
          <a:bodyPr/>
          <a:lstStyle/>
          <a:p>
            <a:r>
              <a:rPr lang="de-DE" dirty="0"/>
              <a:t>Perspektiven auf Entwicklung</a:t>
            </a:r>
          </a:p>
        </p:txBody>
      </p:sp>
      <p:sp>
        <p:nvSpPr>
          <p:cNvPr id="6" name="Ellipse 5"/>
          <p:cNvSpPr/>
          <p:nvPr/>
        </p:nvSpPr>
        <p:spPr>
          <a:xfrm>
            <a:off x="990495" y="2049236"/>
            <a:ext cx="3135086" cy="1273629"/>
          </a:xfrm>
          <a:prstGeom prst="ellipse">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Growth</a:t>
            </a:r>
            <a:endParaRPr lang="de-DE" b="1" dirty="0">
              <a:solidFill>
                <a:schemeClr val="tx1"/>
              </a:solidFill>
            </a:endParaRPr>
          </a:p>
        </p:txBody>
      </p:sp>
      <p:sp>
        <p:nvSpPr>
          <p:cNvPr id="8" name="Ellipse 7"/>
          <p:cNvSpPr/>
          <p:nvPr/>
        </p:nvSpPr>
        <p:spPr>
          <a:xfrm>
            <a:off x="4985656" y="2041067"/>
            <a:ext cx="3135086" cy="1273629"/>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err="1">
                <a:solidFill>
                  <a:schemeClr val="tx1"/>
                </a:solidFill>
              </a:rPr>
              <a:t>Depletion</a:t>
            </a:r>
            <a:endParaRPr lang="de-DE" b="1" dirty="0">
              <a:solidFill>
                <a:schemeClr val="tx1"/>
              </a:solidFill>
            </a:endParaRPr>
          </a:p>
        </p:txBody>
      </p:sp>
      <p:sp>
        <p:nvSpPr>
          <p:cNvPr id="3" name="Textfeld 2"/>
          <p:cNvSpPr txBox="1"/>
          <p:nvPr/>
        </p:nvSpPr>
        <p:spPr>
          <a:xfrm>
            <a:off x="1043608" y="3651870"/>
            <a:ext cx="2634824" cy="369332"/>
          </a:xfrm>
          <a:prstGeom prst="rect">
            <a:avLst/>
          </a:prstGeom>
          <a:noFill/>
        </p:spPr>
        <p:txBody>
          <a:bodyPr wrap="none" rtlCol="0">
            <a:spAutoFit/>
          </a:bodyPr>
          <a:lstStyle/>
          <a:p>
            <a:r>
              <a:rPr lang="de-DE" dirty="0"/>
              <a:t>Professionelles Wachstum</a:t>
            </a:r>
          </a:p>
        </p:txBody>
      </p:sp>
      <p:sp>
        <p:nvSpPr>
          <p:cNvPr id="4" name="Textfeld 3"/>
          <p:cNvSpPr txBox="1"/>
          <p:nvPr/>
        </p:nvSpPr>
        <p:spPr>
          <a:xfrm>
            <a:off x="5312398" y="3688887"/>
            <a:ext cx="2710037" cy="369332"/>
          </a:xfrm>
          <a:prstGeom prst="rect">
            <a:avLst/>
          </a:prstGeom>
          <a:noFill/>
        </p:spPr>
        <p:txBody>
          <a:bodyPr wrap="none" rtlCol="0">
            <a:spAutoFit/>
          </a:bodyPr>
          <a:lstStyle/>
          <a:p>
            <a:r>
              <a:rPr lang="de-DE" dirty="0" smtClean="0"/>
              <a:t>Professionelle Erschöpfung</a:t>
            </a:r>
            <a:endParaRPr lang="de-DE" dirty="0"/>
          </a:p>
        </p:txBody>
      </p:sp>
    </p:spTree>
    <p:extLst>
      <p:ext uri="{BB962C8B-B14F-4D97-AF65-F5344CB8AC3E}">
        <p14:creationId xmlns:p14="http://schemas.microsoft.com/office/powerpoint/2010/main" val="113991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xmlns="" id="{FEB3689E-B14A-4293-8F7D-C404D8B42486}"/>
              </a:ext>
            </a:extLst>
          </p:cNvPr>
          <p:cNvSpPr>
            <a:spLocks noGrp="1"/>
          </p:cNvSpPr>
          <p:nvPr>
            <p:ph type="title"/>
          </p:nvPr>
        </p:nvSpPr>
        <p:spPr>
          <a:xfrm>
            <a:off x="457200" y="362971"/>
            <a:ext cx="8229600" cy="857250"/>
          </a:xfrm>
        </p:spPr>
        <p:txBody>
          <a:bodyPr/>
          <a:lstStyle/>
          <a:p>
            <a:r>
              <a:rPr lang="de-DE" dirty="0"/>
              <a:t>Praxismuster</a:t>
            </a:r>
          </a:p>
        </p:txBody>
      </p:sp>
      <p:graphicFrame>
        <p:nvGraphicFramePr>
          <p:cNvPr id="9" name="Inhaltsplatzhalter 8">
            <a:extLst>
              <a:ext uri="{FF2B5EF4-FFF2-40B4-BE49-F238E27FC236}">
                <a16:creationId xmlns:a16="http://schemas.microsoft.com/office/drawing/2014/main" xmlns="" id="{C260E71F-60F6-45BB-BF05-39BE5409B6CC}"/>
              </a:ext>
            </a:extLst>
          </p:cNvPr>
          <p:cNvGraphicFramePr>
            <a:graphicFrameLocks noGrp="1"/>
          </p:cNvGraphicFramePr>
          <p:nvPr>
            <p:ph idx="1"/>
            <p:extLst>
              <p:ext uri="{D42A27DB-BD31-4B8C-83A1-F6EECF244321}">
                <p14:modId xmlns:p14="http://schemas.microsoft.com/office/powerpoint/2010/main" val="2043293979"/>
              </p:ext>
            </p:extLst>
          </p:nvPr>
        </p:nvGraphicFramePr>
        <p:xfrm>
          <a:off x="457200" y="1419622"/>
          <a:ext cx="7926636" cy="3007606"/>
        </p:xfrm>
        <a:graphic>
          <a:graphicData uri="http://schemas.openxmlformats.org/drawingml/2006/table">
            <a:tbl>
              <a:tblPr firstRow="1" bandRow="1">
                <a:tableStyleId>{5940675A-B579-460E-94D1-54222C63F5DA}</a:tableStyleId>
              </a:tblPr>
              <a:tblGrid>
                <a:gridCol w="3963318">
                  <a:extLst>
                    <a:ext uri="{9D8B030D-6E8A-4147-A177-3AD203B41FA5}">
                      <a16:colId xmlns:a16="http://schemas.microsoft.com/office/drawing/2014/main" xmlns="" val="321440964"/>
                    </a:ext>
                  </a:extLst>
                </a:gridCol>
                <a:gridCol w="3963318">
                  <a:extLst>
                    <a:ext uri="{9D8B030D-6E8A-4147-A177-3AD203B41FA5}">
                      <a16:colId xmlns:a16="http://schemas.microsoft.com/office/drawing/2014/main" xmlns="" val="1965954793"/>
                    </a:ext>
                  </a:extLst>
                </a:gridCol>
              </a:tblGrid>
              <a:tr h="1503803">
                <a:tc>
                  <a:txBody>
                    <a:bodyPr/>
                    <a:lstStyle/>
                    <a:p>
                      <a:pPr algn="ctr"/>
                      <a:r>
                        <a:rPr lang="de-DE" sz="1800" dirty="0">
                          <a:solidFill>
                            <a:srgbClr val="003366"/>
                          </a:solidFill>
                        </a:rPr>
                        <a:t>Effektiv</a:t>
                      </a:r>
                    </a:p>
                  </a:txBody>
                  <a:tcPr marT="34290" marB="34290"/>
                </a:tc>
                <a:tc>
                  <a:txBody>
                    <a:bodyPr/>
                    <a:lstStyle/>
                    <a:p>
                      <a:pPr algn="ctr"/>
                      <a:r>
                        <a:rPr lang="de-DE" sz="1800" dirty="0">
                          <a:solidFill>
                            <a:srgbClr val="003366"/>
                          </a:solidFill>
                        </a:rPr>
                        <a:t>Beanspruchend</a:t>
                      </a:r>
                    </a:p>
                  </a:txBody>
                  <a:tcPr marT="34290" marB="34290"/>
                </a:tc>
                <a:extLst>
                  <a:ext uri="{0D108BD9-81ED-4DB2-BD59-A6C34878D82A}">
                    <a16:rowId xmlns:a16="http://schemas.microsoft.com/office/drawing/2014/main" xmlns="" val="618338451"/>
                  </a:ext>
                </a:extLst>
              </a:tr>
              <a:tr h="1503803">
                <a:tc>
                  <a:txBody>
                    <a:bodyPr/>
                    <a:lstStyle/>
                    <a:p>
                      <a:pPr algn="ctr"/>
                      <a:r>
                        <a:rPr lang="de-DE" sz="1800" dirty="0">
                          <a:solidFill>
                            <a:srgbClr val="003366"/>
                          </a:solidFill>
                        </a:rPr>
                        <a:t>Distanziert</a:t>
                      </a:r>
                    </a:p>
                  </a:txBody>
                  <a:tcPr marT="34290" marB="34290"/>
                </a:tc>
                <a:tc>
                  <a:txBody>
                    <a:bodyPr/>
                    <a:lstStyle/>
                    <a:p>
                      <a:pPr algn="ctr"/>
                      <a:r>
                        <a:rPr lang="de-DE" sz="1800" dirty="0">
                          <a:solidFill>
                            <a:srgbClr val="003366"/>
                          </a:solidFill>
                        </a:rPr>
                        <a:t>Aufreibend</a:t>
                      </a:r>
                    </a:p>
                  </a:txBody>
                  <a:tcPr marT="34290" marB="34290"/>
                </a:tc>
                <a:extLst>
                  <a:ext uri="{0D108BD9-81ED-4DB2-BD59-A6C34878D82A}">
                    <a16:rowId xmlns:a16="http://schemas.microsoft.com/office/drawing/2014/main" xmlns="" val="3444613137"/>
                  </a:ext>
                </a:extLst>
              </a:tr>
            </a:tbl>
          </a:graphicData>
        </a:graphic>
      </p:graphicFrame>
      <p:sp>
        <p:nvSpPr>
          <p:cNvPr id="10" name="Rechteck 9">
            <a:extLst>
              <a:ext uri="{FF2B5EF4-FFF2-40B4-BE49-F238E27FC236}">
                <a16:creationId xmlns:a16="http://schemas.microsoft.com/office/drawing/2014/main" xmlns="" id="{FF9978F5-F98F-4058-82A8-8B389646836F}"/>
              </a:ext>
            </a:extLst>
          </p:cNvPr>
          <p:cNvSpPr/>
          <p:nvPr/>
        </p:nvSpPr>
        <p:spPr>
          <a:xfrm>
            <a:off x="672027" y="1768207"/>
            <a:ext cx="1619480" cy="1049357"/>
          </a:xfrm>
          <a:prstGeom prst="rect">
            <a:avLst/>
          </a:prstGeo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xmlns="" id="{F2E50269-C75B-4363-A55C-F6468597E226}"/>
              </a:ext>
            </a:extLst>
          </p:cNvPr>
          <p:cNvSpPr/>
          <p:nvPr/>
        </p:nvSpPr>
        <p:spPr>
          <a:xfrm>
            <a:off x="2554076" y="2230916"/>
            <a:ext cx="1619480" cy="602100"/>
          </a:xfrm>
          <a:prstGeom prst="rect">
            <a:avLst/>
          </a:prstGeom>
          <a:solidFill>
            <a:srgbClr val="FF6600">
              <a:alpha val="6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xmlns="" id="{36CF24FF-835B-42BB-9B98-CA139C6B994F}"/>
              </a:ext>
            </a:extLst>
          </p:cNvPr>
          <p:cNvSpPr/>
          <p:nvPr/>
        </p:nvSpPr>
        <p:spPr>
          <a:xfrm>
            <a:off x="681206" y="3726456"/>
            <a:ext cx="1619480" cy="601796"/>
          </a:xfrm>
          <a:prstGeom prst="rect">
            <a:avLst/>
          </a:prstGeo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xmlns="" id="{273E168B-594B-470D-A5CC-018A4BE2AE7A}"/>
              </a:ext>
            </a:extLst>
          </p:cNvPr>
          <p:cNvSpPr/>
          <p:nvPr/>
        </p:nvSpPr>
        <p:spPr>
          <a:xfrm>
            <a:off x="2550404" y="3725078"/>
            <a:ext cx="1619480" cy="602100"/>
          </a:xfrm>
          <a:prstGeom prst="rect">
            <a:avLst/>
          </a:prstGeom>
          <a:solidFill>
            <a:srgbClr val="FF6600">
              <a:alpha val="6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xmlns="" id="{A5AAC82E-790D-456C-BA94-BF7B01E9F447}"/>
              </a:ext>
            </a:extLst>
          </p:cNvPr>
          <p:cNvSpPr/>
          <p:nvPr/>
        </p:nvSpPr>
        <p:spPr>
          <a:xfrm>
            <a:off x="4680337" y="1766828"/>
            <a:ext cx="1619480" cy="1049357"/>
          </a:xfrm>
          <a:prstGeom prst="rect">
            <a:avLst/>
          </a:prstGeo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xmlns="" id="{A0D8C596-B5AB-4F43-9AC6-F3980AD1E684}"/>
              </a:ext>
            </a:extLst>
          </p:cNvPr>
          <p:cNvSpPr/>
          <p:nvPr/>
        </p:nvSpPr>
        <p:spPr>
          <a:xfrm>
            <a:off x="6562386" y="1766828"/>
            <a:ext cx="1619480" cy="1047979"/>
          </a:xfrm>
          <a:prstGeom prst="rect">
            <a:avLst/>
          </a:prstGeom>
          <a:solidFill>
            <a:srgbClr val="FF6600">
              <a:alpha val="6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xmlns="" id="{5A11CFF1-92D9-4E7D-8D10-9B3F32D2632C}"/>
              </a:ext>
            </a:extLst>
          </p:cNvPr>
          <p:cNvSpPr/>
          <p:nvPr/>
        </p:nvSpPr>
        <p:spPr>
          <a:xfrm>
            <a:off x="4689516" y="3725077"/>
            <a:ext cx="1619480" cy="601796"/>
          </a:xfrm>
          <a:prstGeom prst="rect">
            <a:avLst/>
          </a:prstGeo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xmlns="" id="{F846A667-B679-4EDA-BE36-5BA4B4130222}"/>
              </a:ext>
            </a:extLst>
          </p:cNvPr>
          <p:cNvSpPr/>
          <p:nvPr/>
        </p:nvSpPr>
        <p:spPr>
          <a:xfrm>
            <a:off x="6582582" y="3305061"/>
            <a:ext cx="1619480" cy="995647"/>
          </a:xfrm>
          <a:prstGeom prst="rect">
            <a:avLst/>
          </a:prstGeom>
          <a:solidFill>
            <a:srgbClr val="FF6600">
              <a:alpha val="6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xmlns="" id="{8099294E-4614-4BDB-9A73-FDC8765D941D}"/>
              </a:ext>
            </a:extLst>
          </p:cNvPr>
          <p:cNvSpPr txBox="1"/>
          <p:nvPr/>
        </p:nvSpPr>
        <p:spPr>
          <a:xfrm>
            <a:off x="1747550" y="2117691"/>
            <a:ext cx="1350484" cy="369332"/>
          </a:xfrm>
          <a:prstGeom prst="rect">
            <a:avLst/>
          </a:prstGeom>
          <a:solidFill>
            <a:schemeClr val="bg1">
              <a:alpha val="60000"/>
            </a:schemeClr>
          </a:solidFill>
        </p:spPr>
        <p:txBody>
          <a:bodyPr wrap="square" rtlCol="0">
            <a:spAutoFit/>
          </a:bodyPr>
          <a:lstStyle/>
          <a:p>
            <a:pPr algn="ctr"/>
            <a:r>
              <a:rPr lang="de-DE" dirty="0">
                <a:solidFill>
                  <a:srgbClr val="003366"/>
                </a:solidFill>
                <a:latin typeface="+mj-lt"/>
              </a:rPr>
              <a:t>50%</a:t>
            </a:r>
          </a:p>
        </p:txBody>
      </p:sp>
      <p:sp>
        <p:nvSpPr>
          <p:cNvPr id="19" name="Textfeld 18">
            <a:extLst>
              <a:ext uri="{FF2B5EF4-FFF2-40B4-BE49-F238E27FC236}">
                <a16:creationId xmlns:a16="http://schemas.microsoft.com/office/drawing/2014/main" xmlns="" id="{F350658C-C6F0-4634-902E-FEABC5A1A5AF}"/>
              </a:ext>
            </a:extLst>
          </p:cNvPr>
          <p:cNvSpPr txBox="1"/>
          <p:nvPr/>
        </p:nvSpPr>
        <p:spPr>
          <a:xfrm>
            <a:off x="5755860" y="2117692"/>
            <a:ext cx="1350484" cy="369332"/>
          </a:xfrm>
          <a:prstGeom prst="rect">
            <a:avLst/>
          </a:prstGeom>
          <a:solidFill>
            <a:schemeClr val="bg1">
              <a:alpha val="60000"/>
            </a:schemeClr>
          </a:solidFill>
        </p:spPr>
        <p:txBody>
          <a:bodyPr wrap="square" rtlCol="0">
            <a:spAutoFit/>
          </a:bodyPr>
          <a:lstStyle/>
          <a:p>
            <a:pPr algn="ctr"/>
            <a:r>
              <a:rPr lang="de-DE" dirty="0">
                <a:solidFill>
                  <a:srgbClr val="003366"/>
                </a:solidFill>
                <a:latin typeface="+mj-lt"/>
              </a:rPr>
              <a:t>23%</a:t>
            </a:r>
          </a:p>
        </p:txBody>
      </p:sp>
      <p:sp>
        <p:nvSpPr>
          <p:cNvPr id="20" name="Textfeld 19">
            <a:extLst>
              <a:ext uri="{FF2B5EF4-FFF2-40B4-BE49-F238E27FC236}">
                <a16:creationId xmlns:a16="http://schemas.microsoft.com/office/drawing/2014/main" xmlns="" id="{E4E3E014-D5B4-470A-9D36-D74CCBF4DA81}"/>
              </a:ext>
            </a:extLst>
          </p:cNvPr>
          <p:cNvSpPr txBox="1"/>
          <p:nvPr/>
        </p:nvSpPr>
        <p:spPr>
          <a:xfrm>
            <a:off x="1741582" y="3605362"/>
            <a:ext cx="1350484" cy="369332"/>
          </a:xfrm>
          <a:prstGeom prst="rect">
            <a:avLst/>
          </a:prstGeom>
          <a:solidFill>
            <a:schemeClr val="bg1">
              <a:alpha val="60000"/>
            </a:schemeClr>
          </a:solidFill>
        </p:spPr>
        <p:txBody>
          <a:bodyPr wrap="square" rtlCol="0">
            <a:spAutoFit/>
          </a:bodyPr>
          <a:lstStyle/>
          <a:p>
            <a:pPr algn="ctr"/>
            <a:r>
              <a:rPr lang="de-DE" dirty="0">
                <a:solidFill>
                  <a:srgbClr val="003366"/>
                </a:solidFill>
                <a:latin typeface="+mj-lt"/>
              </a:rPr>
              <a:t>17%</a:t>
            </a:r>
          </a:p>
        </p:txBody>
      </p:sp>
      <p:sp>
        <p:nvSpPr>
          <p:cNvPr id="21" name="Textfeld 20">
            <a:extLst>
              <a:ext uri="{FF2B5EF4-FFF2-40B4-BE49-F238E27FC236}">
                <a16:creationId xmlns:a16="http://schemas.microsoft.com/office/drawing/2014/main" xmlns="" id="{1F6A953A-1DE8-477F-8A92-97CE92C3D2D6}"/>
              </a:ext>
            </a:extLst>
          </p:cNvPr>
          <p:cNvSpPr txBox="1"/>
          <p:nvPr/>
        </p:nvSpPr>
        <p:spPr>
          <a:xfrm>
            <a:off x="5755860" y="3605362"/>
            <a:ext cx="1350484" cy="369332"/>
          </a:xfrm>
          <a:prstGeom prst="rect">
            <a:avLst/>
          </a:prstGeom>
          <a:solidFill>
            <a:schemeClr val="bg1">
              <a:alpha val="60000"/>
            </a:schemeClr>
          </a:solidFill>
        </p:spPr>
        <p:txBody>
          <a:bodyPr wrap="square" rtlCol="0">
            <a:spAutoFit/>
          </a:bodyPr>
          <a:lstStyle/>
          <a:p>
            <a:pPr algn="ctr"/>
            <a:r>
              <a:rPr lang="de-DE" dirty="0">
                <a:solidFill>
                  <a:srgbClr val="003366"/>
                </a:solidFill>
                <a:latin typeface="+mj-lt"/>
              </a:rPr>
              <a:t>10%</a:t>
            </a:r>
          </a:p>
        </p:txBody>
      </p:sp>
    </p:spTree>
    <p:extLst>
      <p:ext uri="{BB962C8B-B14F-4D97-AF65-F5344CB8AC3E}">
        <p14:creationId xmlns:p14="http://schemas.microsoft.com/office/powerpoint/2010/main" val="28704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xmlns="" id="{FEB3689E-B14A-4293-8F7D-C404D8B42486}"/>
              </a:ext>
            </a:extLst>
          </p:cNvPr>
          <p:cNvSpPr>
            <a:spLocks noGrp="1"/>
          </p:cNvSpPr>
          <p:nvPr>
            <p:ph type="title"/>
          </p:nvPr>
        </p:nvSpPr>
        <p:spPr>
          <a:xfrm>
            <a:off x="457200" y="362971"/>
            <a:ext cx="8229600" cy="857250"/>
          </a:xfrm>
        </p:spPr>
        <p:txBody>
          <a:bodyPr/>
          <a:lstStyle/>
          <a:p>
            <a:r>
              <a:rPr lang="de-DE" dirty="0"/>
              <a:t>Praxismuster (Deutschland)</a:t>
            </a:r>
          </a:p>
        </p:txBody>
      </p:sp>
      <p:graphicFrame>
        <p:nvGraphicFramePr>
          <p:cNvPr id="9" name="Inhaltsplatzhalter 8">
            <a:extLst>
              <a:ext uri="{FF2B5EF4-FFF2-40B4-BE49-F238E27FC236}">
                <a16:creationId xmlns:a16="http://schemas.microsoft.com/office/drawing/2014/main" xmlns="" id="{C260E71F-60F6-45BB-BF05-39BE5409B6CC}"/>
              </a:ext>
            </a:extLst>
          </p:cNvPr>
          <p:cNvGraphicFramePr>
            <a:graphicFrameLocks noGrp="1"/>
          </p:cNvGraphicFramePr>
          <p:nvPr>
            <p:ph idx="1"/>
          </p:nvPr>
        </p:nvGraphicFramePr>
        <p:xfrm>
          <a:off x="457200" y="1429438"/>
          <a:ext cx="7926636" cy="3007606"/>
        </p:xfrm>
        <a:graphic>
          <a:graphicData uri="http://schemas.openxmlformats.org/drawingml/2006/table">
            <a:tbl>
              <a:tblPr firstRow="1" bandRow="1">
                <a:tableStyleId>{5940675A-B579-460E-94D1-54222C63F5DA}</a:tableStyleId>
              </a:tblPr>
              <a:tblGrid>
                <a:gridCol w="3963318">
                  <a:extLst>
                    <a:ext uri="{9D8B030D-6E8A-4147-A177-3AD203B41FA5}">
                      <a16:colId xmlns:a16="http://schemas.microsoft.com/office/drawing/2014/main" xmlns="" val="321440964"/>
                    </a:ext>
                  </a:extLst>
                </a:gridCol>
                <a:gridCol w="3963318">
                  <a:extLst>
                    <a:ext uri="{9D8B030D-6E8A-4147-A177-3AD203B41FA5}">
                      <a16:colId xmlns:a16="http://schemas.microsoft.com/office/drawing/2014/main" xmlns="" val="1965954793"/>
                    </a:ext>
                  </a:extLst>
                </a:gridCol>
              </a:tblGrid>
              <a:tr h="1503803">
                <a:tc>
                  <a:txBody>
                    <a:bodyPr/>
                    <a:lstStyle/>
                    <a:p>
                      <a:pPr algn="ctr"/>
                      <a:r>
                        <a:rPr lang="de-DE" sz="1800" dirty="0">
                          <a:solidFill>
                            <a:srgbClr val="003366"/>
                          </a:solidFill>
                        </a:rPr>
                        <a:t>Effektiv</a:t>
                      </a:r>
                    </a:p>
                  </a:txBody>
                  <a:tcPr marT="34290" marB="34290"/>
                </a:tc>
                <a:tc>
                  <a:txBody>
                    <a:bodyPr/>
                    <a:lstStyle/>
                    <a:p>
                      <a:pPr algn="ctr"/>
                      <a:r>
                        <a:rPr lang="de-DE" sz="1800" dirty="0">
                          <a:solidFill>
                            <a:srgbClr val="003366"/>
                          </a:solidFill>
                        </a:rPr>
                        <a:t>Beanspruchend</a:t>
                      </a:r>
                    </a:p>
                  </a:txBody>
                  <a:tcPr marT="34290" marB="34290"/>
                </a:tc>
                <a:extLst>
                  <a:ext uri="{0D108BD9-81ED-4DB2-BD59-A6C34878D82A}">
                    <a16:rowId xmlns:a16="http://schemas.microsoft.com/office/drawing/2014/main" xmlns="" val="618338451"/>
                  </a:ext>
                </a:extLst>
              </a:tr>
              <a:tr h="1503803">
                <a:tc>
                  <a:txBody>
                    <a:bodyPr/>
                    <a:lstStyle/>
                    <a:p>
                      <a:pPr algn="ctr"/>
                      <a:r>
                        <a:rPr lang="de-DE" sz="1800" dirty="0">
                          <a:solidFill>
                            <a:srgbClr val="003366"/>
                          </a:solidFill>
                        </a:rPr>
                        <a:t>Distanziert</a:t>
                      </a:r>
                    </a:p>
                  </a:txBody>
                  <a:tcPr marT="34290" marB="34290"/>
                </a:tc>
                <a:tc>
                  <a:txBody>
                    <a:bodyPr/>
                    <a:lstStyle/>
                    <a:p>
                      <a:pPr algn="ctr"/>
                      <a:r>
                        <a:rPr lang="de-DE" sz="1800" dirty="0">
                          <a:solidFill>
                            <a:srgbClr val="003366"/>
                          </a:solidFill>
                        </a:rPr>
                        <a:t>Aufreibend</a:t>
                      </a:r>
                    </a:p>
                  </a:txBody>
                  <a:tcPr marT="34290" marB="34290"/>
                </a:tc>
                <a:extLst>
                  <a:ext uri="{0D108BD9-81ED-4DB2-BD59-A6C34878D82A}">
                    <a16:rowId xmlns:a16="http://schemas.microsoft.com/office/drawing/2014/main" xmlns="" val="3444613137"/>
                  </a:ext>
                </a:extLst>
              </a:tr>
            </a:tbl>
          </a:graphicData>
        </a:graphic>
      </p:graphicFrame>
      <p:sp>
        <p:nvSpPr>
          <p:cNvPr id="10" name="Rechteck 9">
            <a:extLst>
              <a:ext uri="{FF2B5EF4-FFF2-40B4-BE49-F238E27FC236}">
                <a16:creationId xmlns:a16="http://schemas.microsoft.com/office/drawing/2014/main" xmlns="" id="{FF9978F5-F98F-4058-82A8-8B389646836F}"/>
              </a:ext>
            </a:extLst>
          </p:cNvPr>
          <p:cNvSpPr/>
          <p:nvPr/>
        </p:nvSpPr>
        <p:spPr>
          <a:xfrm>
            <a:off x="672027" y="1768207"/>
            <a:ext cx="1619480" cy="1049357"/>
          </a:xfrm>
          <a:prstGeom prst="rect">
            <a:avLst/>
          </a:prstGeo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xmlns="" id="{F2E50269-C75B-4363-A55C-F6468597E226}"/>
              </a:ext>
            </a:extLst>
          </p:cNvPr>
          <p:cNvSpPr/>
          <p:nvPr/>
        </p:nvSpPr>
        <p:spPr>
          <a:xfrm>
            <a:off x="2554076" y="2230916"/>
            <a:ext cx="1619480" cy="602100"/>
          </a:xfrm>
          <a:prstGeom prst="rect">
            <a:avLst/>
          </a:prstGeom>
          <a:solidFill>
            <a:srgbClr val="FF6600">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xmlns="" id="{36CF24FF-835B-42BB-9B98-CA139C6B994F}"/>
              </a:ext>
            </a:extLst>
          </p:cNvPr>
          <p:cNvSpPr/>
          <p:nvPr/>
        </p:nvSpPr>
        <p:spPr>
          <a:xfrm>
            <a:off x="681206" y="3726456"/>
            <a:ext cx="1619480" cy="601796"/>
          </a:xfrm>
          <a:prstGeom prst="rect">
            <a:avLst/>
          </a:prstGeo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xmlns="" id="{273E168B-594B-470D-A5CC-018A4BE2AE7A}"/>
              </a:ext>
            </a:extLst>
          </p:cNvPr>
          <p:cNvSpPr/>
          <p:nvPr/>
        </p:nvSpPr>
        <p:spPr>
          <a:xfrm>
            <a:off x="2550404" y="3725078"/>
            <a:ext cx="1619480" cy="602100"/>
          </a:xfrm>
          <a:prstGeom prst="rect">
            <a:avLst/>
          </a:prstGeom>
          <a:solidFill>
            <a:srgbClr val="FF6600">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xmlns="" id="{A5AAC82E-790D-456C-BA94-BF7B01E9F447}"/>
              </a:ext>
            </a:extLst>
          </p:cNvPr>
          <p:cNvSpPr/>
          <p:nvPr/>
        </p:nvSpPr>
        <p:spPr>
          <a:xfrm>
            <a:off x="4680337" y="1766828"/>
            <a:ext cx="1619480" cy="1049357"/>
          </a:xfrm>
          <a:prstGeom prst="rect">
            <a:avLst/>
          </a:prstGeo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xmlns="" id="{A0D8C596-B5AB-4F43-9AC6-F3980AD1E684}"/>
              </a:ext>
            </a:extLst>
          </p:cNvPr>
          <p:cNvSpPr/>
          <p:nvPr/>
        </p:nvSpPr>
        <p:spPr>
          <a:xfrm>
            <a:off x="6562386" y="1766828"/>
            <a:ext cx="1619480" cy="1047979"/>
          </a:xfrm>
          <a:prstGeom prst="rect">
            <a:avLst/>
          </a:prstGeom>
          <a:solidFill>
            <a:srgbClr val="FF6600">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xmlns="" id="{5A11CFF1-92D9-4E7D-8D10-9B3F32D2632C}"/>
              </a:ext>
            </a:extLst>
          </p:cNvPr>
          <p:cNvSpPr/>
          <p:nvPr/>
        </p:nvSpPr>
        <p:spPr>
          <a:xfrm>
            <a:off x="4689516" y="3725077"/>
            <a:ext cx="1619480" cy="601796"/>
          </a:xfrm>
          <a:prstGeom prst="rect">
            <a:avLst/>
          </a:prstGeom>
          <a:solidFill>
            <a:srgbClr val="99FF33">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xmlns="" id="{F846A667-B679-4EDA-BE36-5BA4B4130222}"/>
              </a:ext>
            </a:extLst>
          </p:cNvPr>
          <p:cNvSpPr/>
          <p:nvPr/>
        </p:nvSpPr>
        <p:spPr>
          <a:xfrm>
            <a:off x="6582582" y="3305061"/>
            <a:ext cx="1619480" cy="995647"/>
          </a:xfrm>
          <a:prstGeom prst="rect">
            <a:avLst/>
          </a:prstGeom>
          <a:solidFill>
            <a:srgbClr val="FF6600">
              <a:alpha val="60000"/>
            </a:srgb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xmlns="" id="{8099294E-4614-4BDB-9A73-FDC8765D941D}"/>
              </a:ext>
            </a:extLst>
          </p:cNvPr>
          <p:cNvSpPr txBox="1"/>
          <p:nvPr/>
        </p:nvSpPr>
        <p:spPr>
          <a:xfrm>
            <a:off x="1747550" y="2117691"/>
            <a:ext cx="1350484" cy="369332"/>
          </a:xfrm>
          <a:prstGeom prst="rect">
            <a:avLst/>
          </a:prstGeom>
          <a:solidFill>
            <a:schemeClr val="bg1">
              <a:alpha val="60000"/>
            </a:schemeClr>
          </a:solidFill>
        </p:spPr>
        <p:txBody>
          <a:bodyPr wrap="square" rtlCol="0">
            <a:spAutoFit/>
          </a:bodyPr>
          <a:lstStyle/>
          <a:p>
            <a:pPr algn="ctr"/>
            <a:r>
              <a:rPr lang="de-DE" dirty="0">
                <a:solidFill>
                  <a:srgbClr val="003366"/>
                </a:solidFill>
                <a:latin typeface="+mj-lt"/>
              </a:rPr>
              <a:t>35%</a:t>
            </a:r>
          </a:p>
        </p:txBody>
      </p:sp>
      <p:sp>
        <p:nvSpPr>
          <p:cNvPr id="19" name="Textfeld 18">
            <a:extLst>
              <a:ext uri="{FF2B5EF4-FFF2-40B4-BE49-F238E27FC236}">
                <a16:creationId xmlns:a16="http://schemas.microsoft.com/office/drawing/2014/main" xmlns="" id="{F350658C-C6F0-4634-902E-FEABC5A1A5AF}"/>
              </a:ext>
            </a:extLst>
          </p:cNvPr>
          <p:cNvSpPr txBox="1"/>
          <p:nvPr/>
        </p:nvSpPr>
        <p:spPr>
          <a:xfrm>
            <a:off x="5755860" y="2117692"/>
            <a:ext cx="1350484" cy="369332"/>
          </a:xfrm>
          <a:prstGeom prst="rect">
            <a:avLst/>
          </a:prstGeom>
          <a:solidFill>
            <a:schemeClr val="bg1">
              <a:alpha val="60000"/>
            </a:schemeClr>
          </a:solidFill>
        </p:spPr>
        <p:txBody>
          <a:bodyPr wrap="square" rtlCol="0">
            <a:spAutoFit/>
          </a:bodyPr>
          <a:lstStyle/>
          <a:p>
            <a:pPr algn="ctr"/>
            <a:r>
              <a:rPr lang="de-DE" dirty="0">
                <a:solidFill>
                  <a:srgbClr val="003366"/>
                </a:solidFill>
                <a:latin typeface="+mj-lt"/>
              </a:rPr>
              <a:t>27%</a:t>
            </a:r>
          </a:p>
        </p:txBody>
      </p:sp>
      <p:sp>
        <p:nvSpPr>
          <p:cNvPr id="20" name="Textfeld 19">
            <a:extLst>
              <a:ext uri="{FF2B5EF4-FFF2-40B4-BE49-F238E27FC236}">
                <a16:creationId xmlns:a16="http://schemas.microsoft.com/office/drawing/2014/main" xmlns="" id="{E4E3E014-D5B4-470A-9D36-D74CCBF4DA81}"/>
              </a:ext>
            </a:extLst>
          </p:cNvPr>
          <p:cNvSpPr txBox="1"/>
          <p:nvPr/>
        </p:nvSpPr>
        <p:spPr>
          <a:xfrm>
            <a:off x="1741582" y="3605362"/>
            <a:ext cx="1350484" cy="369332"/>
          </a:xfrm>
          <a:prstGeom prst="rect">
            <a:avLst/>
          </a:prstGeom>
          <a:solidFill>
            <a:schemeClr val="bg1">
              <a:alpha val="60000"/>
            </a:schemeClr>
          </a:solidFill>
        </p:spPr>
        <p:txBody>
          <a:bodyPr wrap="square" rtlCol="0">
            <a:spAutoFit/>
          </a:bodyPr>
          <a:lstStyle/>
          <a:p>
            <a:pPr algn="ctr"/>
            <a:r>
              <a:rPr lang="de-DE" dirty="0">
                <a:solidFill>
                  <a:srgbClr val="003366"/>
                </a:solidFill>
                <a:latin typeface="+mj-lt"/>
              </a:rPr>
              <a:t>20%</a:t>
            </a:r>
          </a:p>
        </p:txBody>
      </p:sp>
      <p:sp>
        <p:nvSpPr>
          <p:cNvPr id="21" name="Textfeld 20">
            <a:extLst>
              <a:ext uri="{FF2B5EF4-FFF2-40B4-BE49-F238E27FC236}">
                <a16:creationId xmlns:a16="http://schemas.microsoft.com/office/drawing/2014/main" xmlns="" id="{1F6A953A-1DE8-477F-8A92-97CE92C3D2D6}"/>
              </a:ext>
            </a:extLst>
          </p:cNvPr>
          <p:cNvSpPr txBox="1"/>
          <p:nvPr/>
        </p:nvSpPr>
        <p:spPr>
          <a:xfrm>
            <a:off x="5755860" y="3605362"/>
            <a:ext cx="1350484" cy="369332"/>
          </a:xfrm>
          <a:prstGeom prst="rect">
            <a:avLst/>
          </a:prstGeom>
          <a:solidFill>
            <a:schemeClr val="bg1">
              <a:alpha val="60000"/>
            </a:schemeClr>
          </a:solidFill>
        </p:spPr>
        <p:txBody>
          <a:bodyPr wrap="square" rtlCol="0">
            <a:spAutoFit/>
          </a:bodyPr>
          <a:lstStyle/>
          <a:p>
            <a:pPr algn="ctr"/>
            <a:r>
              <a:rPr lang="de-DE" dirty="0">
                <a:solidFill>
                  <a:srgbClr val="003366"/>
                </a:solidFill>
                <a:latin typeface="+mj-lt"/>
              </a:rPr>
              <a:t>18%</a:t>
            </a:r>
          </a:p>
        </p:txBody>
      </p:sp>
    </p:spTree>
    <p:extLst>
      <p:ext uri="{BB962C8B-B14F-4D97-AF65-F5344CB8AC3E}">
        <p14:creationId xmlns:p14="http://schemas.microsoft.com/office/powerpoint/2010/main" val="159777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Rolle von Selbstzweifel</a:t>
            </a:r>
          </a:p>
        </p:txBody>
      </p:sp>
      <p:sp>
        <p:nvSpPr>
          <p:cNvPr id="3" name="Inhaltsplatzhalter 2"/>
          <p:cNvSpPr>
            <a:spLocks noGrp="1"/>
          </p:cNvSpPr>
          <p:nvPr>
            <p:ph idx="1"/>
          </p:nvPr>
        </p:nvSpPr>
        <p:spPr>
          <a:xfrm>
            <a:off x="5854700" y="1396544"/>
            <a:ext cx="2943224" cy="3295650"/>
          </a:xfrm>
        </p:spPr>
        <p:txBody>
          <a:bodyPr/>
          <a:lstStyle/>
          <a:p>
            <a:r>
              <a:rPr lang="de-DE" sz="2400" dirty="0"/>
              <a:t>N=70 Therapeuten; N=255 Patienten</a:t>
            </a:r>
          </a:p>
          <a:p>
            <a:r>
              <a:rPr lang="de-DE" sz="2400" dirty="0"/>
              <a:t>Einfluss von Selbstzweifel (DPCCQ) &amp; Selbst-Affiliation (SASB)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164431"/>
            <a:ext cx="5727700" cy="346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a:extLst>
              <a:ext uri="{FF2B5EF4-FFF2-40B4-BE49-F238E27FC236}">
                <a16:creationId xmlns:a16="http://schemas.microsoft.com/office/drawing/2014/main" xmlns="" id="{5E83856E-26AF-413D-98C5-7BDCB9C35D86}"/>
              </a:ext>
            </a:extLst>
          </p:cNvPr>
          <p:cNvSpPr txBox="1"/>
          <p:nvPr/>
        </p:nvSpPr>
        <p:spPr>
          <a:xfrm>
            <a:off x="5724128" y="4656310"/>
            <a:ext cx="2492680" cy="369332"/>
          </a:xfrm>
          <a:prstGeom prst="rect">
            <a:avLst/>
          </a:prstGeom>
          <a:noFill/>
        </p:spPr>
        <p:txBody>
          <a:bodyPr wrap="square" rtlCol="0">
            <a:spAutoFit/>
          </a:bodyPr>
          <a:lstStyle/>
          <a:p>
            <a:r>
              <a:rPr lang="de-DE" dirty="0">
                <a:solidFill>
                  <a:srgbClr val="003366"/>
                </a:solidFill>
                <a:latin typeface="Calibri" panose="020F0502020204030204" pitchFamily="34" charset="0"/>
                <a:cs typeface="Calibri" panose="020F0502020204030204" pitchFamily="34" charset="0"/>
              </a:rPr>
              <a:t>Nissen-</a:t>
            </a:r>
            <a:r>
              <a:rPr lang="de-DE" dirty="0" err="1">
                <a:solidFill>
                  <a:srgbClr val="003366"/>
                </a:solidFill>
                <a:latin typeface="Calibri" panose="020F0502020204030204" pitchFamily="34" charset="0"/>
                <a:cs typeface="Calibri" panose="020F0502020204030204" pitchFamily="34" charset="0"/>
              </a:rPr>
              <a:t>Lie</a:t>
            </a:r>
            <a:r>
              <a:rPr lang="de-DE" dirty="0">
                <a:solidFill>
                  <a:srgbClr val="003366"/>
                </a:solidFill>
                <a:latin typeface="Calibri" panose="020F0502020204030204" pitchFamily="34" charset="0"/>
                <a:cs typeface="Calibri" panose="020F0502020204030204" pitchFamily="34" charset="0"/>
              </a:rPr>
              <a:t> et al., 2017</a:t>
            </a:r>
          </a:p>
        </p:txBody>
      </p:sp>
    </p:spTree>
    <p:extLst>
      <p:ext uri="{BB962C8B-B14F-4D97-AF65-F5344CB8AC3E}">
        <p14:creationId xmlns:p14="http://schemas.microsoft.com/office/powerpoint/2010/main" val="26900806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84A254F-3C1A-444C-88B7-E078A30ED4EB}"/>
              </a:ext>
            </a:extLst>
          </p:cNvPr>
          <p:cNvSpPr>
            <a:spLocks noGrp="1"/>
          </p:cNvSpPr>
          <p:nvPr>
            <p:ph type="title"/>
          </p:nvPr>
        </p:nvSpPr>
        <p:spPr>
          <a:xfrm>
            <a:off x="457200" y="267494"/>
            <a:ext cx="8229600" cy="857250"/>
          </a:xfrm>
        </p:spPr>
        <p:txBody>
          <a:bodyPr/>
          <a:lstStyle/>
          <a:p>
            <a:r>
              <a:rPr lang="de-DE" dirty="0"/>
              <a:t>Fazit – Th. Arbeit &amp; Entwicklung</a:t>
            </a:r>
          </a:p>
        </p:txBody>
      </p:sp>
      <p:sp>
        <p:nvSpPr>
          <p:cNvPr id="3" name="Inhaltsplatzhalter 2">
            <a:extLst>
              <a:ext uri="{FF2B5EF4-FFF2-40B4-BE49-F238E27FC236}">
                <a16:creationId xmlns:a16="http://schemas.microsoft.com/office/drawing/2014/main" xmlns="" id="{9E7108E8-256A-48A5-8E0F-1815D95E984D}"/>
              </a:ext>
            </a:extLst>
          </p:cNvPr>
          <p:cNvSpPr>
            <a:spLocks noGrp="1"/>
          </p:cNvSpPr>
          <p:nvPr>
            <p:ph idx="1"/>
          </p:nvPr>
        </p:nvSpPr>
        <p:spPr>
          <a:xfrm>
            <a:off x="457200" y="1059582"/>
            <a:ext cx="8229600" cy="3394075"/>
          </a:xfrm>
        </p:spPr>
        <p:txBody>
          <a:bodyPr/>
          <a:lstStyle/>
          <a:p>
            <a:r>
              <a:rPr lang="de-DE" sz="2600" dirty="0"/>
              <a:t>Selbstwirksamkeit &amp; Intrinsische Motivation</a:t>
            </a:r>
          </a:p>
          <a:p>
            <a:r>
              <a:rPr lang="de-DE" sz="2600" dirty="0"/>
              <a:t>Zentrale Faktoren</a:t>
            </a:r>
          </a:p>
          <a:p>
            <a:pPr lvl="1"/>
            <a:r>
              <a:rPr lang="de-DE" sz="2400" dirty="0"/>
              <a:t>Professioneller Selbstzweifel (+ [mit Self-affiliation])</a:t>
            </a:r>
          </a:p>
          <a:p>
            <a:pPr lvl="1"/>
            <a:r>
              <a:rPr lang="de-DE" sz="2400" dirty="0"/>
              <a:t>Negative persönliche Reaktion (-)</a:t>
            </a:r>
          </a:p>
          <a:p>
            <a:pPr lvl="1"/>
            <a:r>
              <a:rPr lang="de-DE" sz="2400" dirty="0"/>
              <a:t>Konstruktives Coping (+)</a:t>
            </a:r>
          </a:p>
          <a:p>
            <a:pPr lvl="1"/>
            <a:r>
              <a:rPr lang="de-DE" sz="2400" dirty="0"/>
              <a:t>Nicht-konstruktives Coping (-)</a:t>
            </a:r>
          </a:p>
          <a:p>
            <a:pPr lvl="1"/>
            <a:r>
              <a:rPr lang="de-DE" sz="2400" dirty="0" err="1"/>
              <a:t>Healing</a:t>
            </a:r>
            <a:r>
              <a:rPr lang="de-DE" sz="2400" dirty="0"/>
              <a:t> Involvement </a:t>
            </a:r>
          </a:p>
          <a:p>
            <a:pPr lvl="1"/>
            <a:r>
              <a:rPr lang="de-DE" sz="2400" dirty="0" err="1"/>
              <a:t>Stressful</a:t>
            </a:r>
            <a:r>
              <a:rPr lang="de-DE" sz="2400" dirty="0"/>
              <a:t> Involvement </a:t>
            </a:r>
          </a:p>
          <a:p>
            <a:pPr lvl="1"/>
            <a:endParaRPr lang="de-DE" dirty="0"/>
          </a:p>
          <a:p>
            <a:pPr lvl="1"/>
            <a:endParaRPr lang="de-DE" dirty="0"/>
          </a:p>
          <a:p>
            <a:endParaRPr lang="de-DE" dirty="0"/>
          </a:p>
        </p:txBody>
      </p:sp>
    </p:spTree>
    <p:extLst>
      <p:ext uri="{BB962C8B-B14F-4D97-AF65-F5344CB8AC3E}">
        <p14:creationId xmlns:p14="http://schemas.microsoft.com/office/powerpoint/2010/main" val="30661584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3E065DA9-1826-411B-A1B9-C5FE3A56869D}"/>
              </a:ext>
            </a:extLst>
          </p:cNvPr>
          <p:cNvSpPr>
            <a:spLocks noGrp="1"/>
          </p:cNvSpPr>
          <p:nvPr>
            <p:ph idx="1"/>
          </p:nvPr>
        </p:nvSpPr>
        <p:spPr>
          <a:xfrm>
            <a:off x="462831" y="1063625"/>
            <a:ext cx="8229600" cy="3394075"/>
          </a:xfrm>
        </p:spPr>
        <p:txBody>
          <a:bodyPr/>
          <a:lstStyle/>
          <a:p>
            <a:r>
              <a:rPr lang="de-DE" sz="2400" dirty="0"/>
              <a:t>Während professioneller Entwicklung nimmt </a:t>
            </a:r>
            <a:r>
              <a:rPr lang="de-DE" sz="2400" dirty="0" err="1"/>
              <a:t>Healing</a:t>
            </a:r>
            <a:r>
              <a:rPr lang="de-DE" sz="2400" dirty="0"/>
              <a:t> Involvement i.A. zu und </a:t>
            </a:r>
            <a:r>
              <a:rPr lang="de-DE" sz="2400" dirty="0" err="1"/>
              <a:t>stressful</a:t>
            </a:r>
            <a:r>
              <a:rPr lang="de-DE" sz="2400" dirty="0"/>
              <a:t> </a:t>
            </a:r>
            <a:r>
              <a:rPr lang="de-DE" sz="2400" dirty="0" err="1"/>
              <a:t>involvement</a:t>
            </a:r>
            <a:r>
              <a:rPr lang="de-DE" sz="2400" dirty="0"/>
              <a:t> ab</a:t>
            </a:r>
          </a:p>
          <a:p>
            <a:pPr lvl="1"/>
            <a:r>
              <a:rPr lang="de-DE" sz="2000" dirty="0"/>
              <a:t>Positive Entwicklungskreisläufe</a:t>
            </a:r>
          </a:p>
          <a:p>
            <a:pPr marL="514350" indent="-457200"/>
            <a:r>
              <a:rPr lang="de-DE" sz="2400" dirty="0" smtClean="0"/>
              <a:t>Eine professionelle „Erschöpfung“ </a:t>
            </a:r>
            <a:r>
              <a:rPr lang="de-DE" sz="2400" dirty="0"/>
              <a:t>hängt v.a. mit </a:t>
            </a:r>
            <a:r>
              <a:rPr lang="de-DE" sz="2400" dirty="0" err="1"/>
              <a:t>stressful</a:t>
            </a:r>
            <a:r>
              <a:rPr lang="de-DE" sz="2400" dirty="0"/>
              <a:t> </a:t>
            </a:r>
            <a:r>
              <a:rPr lang="de-DE" sz="2400" dirty="0" err="1"/>
              <a:t>involvement</a:t>
            </a:r>
            <a:r>
              <a:rPr lang="de-DE" sz="2400" dirty="0"/>
              <a:t>, Unzufriedenheit und fehlender Entwicklungsmotivation zusammen</a:t>
            </a:r>
          </a:p>
          <a:p>
            <a:pPr marL="914400" lvl="1" indent="-457200"/>
            <a:r>
              <a:rPr lang="de-DE" sz="2000" dirty="0"/>
              <a:t>Negative Entwicklungskreisläufe</a:t>
            </a:r>
          </a:p>
          <a:p>
            <a:pPr marL="514350" indent="-457200"/>
            <a:r>
              <a:rPr lang="de-DE" sz="2400" dirty="0"/>
              <a:t>Die meisten Therapeuten beschreiben eine positive Entwicklung</a:t>
            </a:r>
          </a:p>
        </p:txBody>
      </p:sp>
      <p:sp>
        <p:nvSpPr>
          <p:cNvPr id="6" name="Titel 1">
            <a:extLst>
              <a:ext uri="{FF2B5EF4-FFF2-40B4-BE49-F238E27FC236}">
                <a16:creationId xmlns:a16="http://schemas.microsoft.com/office/drawing/2014/main" xmlns="" id="{63E04F04-F16B-497D-934B-902A85E97B29}"/>
              </a:ext>
            </a:extLst>
          </p:cNvPr>
          <p:cNvSpPr>
            <a:spLocks noGrp="1"/>
          </p:cNvSpPr>
          <p:nvPr>
            <p:ph type="title"/>
          </p:nvPr>
        </p:nvSpPr>
        <p:spPr/>
        <p:txBody>
          <a:bodyPr/>
          <a:lstStyle/>
          <a:p>
            <a:r>
              <a:rPr lang="de-DE" dirty="0"/>
              <a:t>Fazit – Th. Arbeit &amp; Entwicklung</a:t>
            </a:r>
          </a:p>
        </p:txBody>
      </p:sp>
    </p:spTree>
    <p:extLst>
      <p:ext uri="{BB962C8B-B14F-4D97-AF65-F5344CB8AC3E}">
        <p14:creationId xmlns:p14="http://schemas.microsoft.com/office/powerpoint/2010/main" val="782377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el 1"/>
          <p:cNvSpPr>
            <a:spLocks noGrp="1"/>
          </p:cNvSpPr>
          <p:nvPr>
            <p:ph type="title" idx="4294967295"/>
          </p:nvPr>
        </p:nvSpPr>
        <p:spPr>
          <a:xfrm>
            <a:off x="35497" y="32743"/>
            <a:ext cx="9324975" cy="810815"/>
          </a:xfrm>
          <a:prstGeom prst="rect">
            <a:avLst/>
          </a:prstGeom>
        </p:spPr>
        <p:txBody>
          <a:bodyPr/>
          <a:lstStyle/>
          <a:p>
            <a:r>
              <a:rPr lang="de-DE" altLang="de-DE" sz="2800" dirty="0"/>
              <a:t>Erhebliche (ungeklärte) Outcome-</a:t>
            </a:r>
            <a:br>
              <a:rPr lang="de-DE" altLang="de-DE" sz="2800" dirty="0"/>
            </a:br>
            <a:r>
              <a:rPr lang="de-DE" altLang="de-DE" sz="2800" dirty="0"/>
              <a:t>Varianz zwischen Therapeuten</a:t>
            </a:r>
          </a:p>
        </p:txBody>
      </p:sp>
      <p:sp>
        <p:nvSpPr>
          <p:cNvPr id="3" name="Inhaltsplatzhalter 2"/>
          <p:cNvSpPr>
            <a:spLocks noGrp="1"/>
          </p:cNvSpPr>
          <p:nvPr>
            <p:ph idx="4294967295"/>
          </p:nvPr>
        </p:nvSpPr>
        <p:spPr>
          <a:xfrm>
            <a:off x="107504" y="957969"/>
            <a:ext cx="9036496" cy="3394472"/>
          </a:xfrm>
          <a:prstGeom prst="rect">
            <a:avLst/>
          </a:prstGeom>
        </p:spPr>
        <p:txBody>
          <a:bodyPr/>
          <a:lstStyle/>
          <a:p>
            <a:pPr marL="0" indent="0">
              <a:lnSpc>
                <a:spcPct val="90000"/>
              </a:lnSpc>
              <a:buNone/>
            </a:pPr>
            <a:r>
              <a:rPr lang="de-DE" altLang="de-DE" sz="2000" dirty="0"/>
              <a:t>Studie von </a:t>
            </a:r>
            <a:r>
              <a:rPr lang="de-DE" altLang="de-DE" sz="2000" dirty="0" err="1"/>
              <a:t>Saxon</a:t>
            </a:r>
            <a:r>
              <a:rPr lang="de-DE" altLang="de-DE" sz="2000" dirty="0"/>
              <a:t> &amp; </a:t>
            </a:r>
            <a:r>
              <a:rPr lang="de-DE" altLang="de-DE" sz="2000" dirty="0" err="1"/>
              <a:t>Barkham</a:t>
            </a:r>
            <a:r>
              <a:rPr lang="de-DE" altLang="de-DE" sz="2000" dirty="0"/>
              <a:t> (2012) zur Wirksamkeit ambulanter Psychotherapie in England (119 Therapeuten, 10.786 Patienten)</a:t>
            </a:r>
          </a:p>
        </p:txBody>
      </p:sp>
      <p:sp>
        <p:nvSpPr>
          <p:cNvPr id="977925" name="Text Box 5"/>
          <p:cNvSpPr txBox="1">
            <a:spLocks noChangeArrowheads="1"/>
          </p:cNvSpPr>
          <p:nvPr/>
        </p:nvSpPr>
        <p:spPr bwMode="auto">
          <a:xfrm>
            <a:off x="7057206" y="1374703"/>
            <a:ext cx="2051298" cy="297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de-DE" altLang="de-DE" dirty="0" err="1">
                <a:solidFill>
                  <a:srgbClr val="003366"/>
                </a:solidFill>
              </a:rPr>
              <a:t>Recovery</a:t>
            </a:r>
            <a:r>
              <a:rPr lang="de-DE" altLang="de-DE" dirty="0">
                <a:solidFill>
                  <a:srgbClr val="003366"/>
                </a:solidFill>
              </a:rPr>
              <a:t>-Quoten zw. 23,5% und 95,6%.</a:t>
            </a:r>
            <a:br>
              <a:rPr lang="de-DE" altLang="de-DE" dirty="0">
                <a:solidFill>
                  <a:srgbClr val="003366"/>
                </a:solidFill>
              </a:rPr>
            </a:br>
            <a:endParaRPr lang="de-DE" altLang="de-DE" sz="300" dirty="0">
              <a:solidFill>
                <a:srgbClr val="003366"/>
              </a:solidFill>
            </a:endParaRPr>
          </a:p>
          <a:p>
            <a:pPr eaLnBrk="1" hangingPunct="1">
              <a:spcBef>
                <a:spcPct val="50000"/>
              </a:spcBef>
            </a:pPr>
            <a:r>
              <a:rPr lang="de-DE" altLang="de-DE" dirty="0">
                <a:solidFill>
                  <a:srgbClr val="003366"/>
                </a:solidFill>
              </a:rPr>
              <a:t>Varianz-Aufklärung durch </a:t>
            </a:r>
            <a:r>
              <a:rPr lang="de-DE" altLang="de-DE" dirty="0" err="1">
                <a:solidFill>
                  <a:srgbClr val="003366"/>
                </a:solidFill>
              </a:rPr>
              <a:t>Ther</a:t>
            </a:r>
            <a:r>
              <a:rPr lang="de-DE" altLang="de-DE" dirty="0">
                <a:solidFill>
                  <a:srgbClr val="003366"/>
                </a:solidFill>
              </a:rPr>
              <a:t>.: 6,6%.</a:t>
            </a:r>
          </a:p>
          <a:p>
            <a:pPr eaLnBrk="1" hangingPunct="1">
              <a:spcBef>
                <a:spcPct val="50000"/>
              </a:spcBef>
            </a:pPr>
            <a:endParaRPr lang="de-DE" altLang="de-DE" sz="300" dirty="0">
              <a:solidFill>
                <a:srgbClr val="003366"/>
              </a:solidFill>
            </a:endParaRPr>
          </a:p>
          <a:p>
            <a:pPr eaLnBrk="1" hangingPunct="1">
              <a:spcBef>
                <a:spcPct val="50000"/>
              </a:spcBef>
            </a:pPr>
            <a:r>
              <a:rPr lang="de-DE" altLang="de-DE" dirty="0">
                <a:solidFill>
                  <a:srgbClr val="003366"/>
                </a:solidFill>
              </a:rPr>
              <a:t>Cave: Keine </a:t>
            </a:r>
            <a:r>
              <a:rPr lang="de-DE" altLang="de-DE" dirty="0" err="1">
                <a:solidFill>
                  <a:srgbClr val="003366"/>
                </a:solidFill>
              </a:rPr>
              <a:t>Randomi-sierung</a:t>
            </a:r>
            <a:r>
              <a:rPr lang="de-DE" altLang="de-DE" dirty="0">
                <a:solidFill>
                  <a:srgbClr val="003366"/>
                </a:solidFill>
              </a:rPr>
              <a:t> der Pat. auf </a:t>
            </a:r>
            <a:r>
              <a:rPr lang="de-DE" altLang="de-DE" dirty="0" err="1">
                <a:solidFill>
                  <a:srgbClr val="003366"/>
                </a:solidFill>
              </a:rPr>
              <a:t>Ther</a:t>
            </a:r>
            <a:r>
              <a:rPr lang="de-DE" altLang="de-DE" dirty="0">
                <a:solidFill>
                  <a:srgbClr val="003366"/>
                </a:solidFill>
              </a:rPr>
              <a:t>.</a:t>
            </a:r>
          </a:p>
        </p:txBody>
      </p:sp>
      <p:pic>
        <p:nvPicPr>
          <p:cNvPr id="2" name="Grafik 1"/>
          <p:cNvPicPr>
            <a:picLocks noChangeAspect="1"/>
          </p:cNvPicPr>
          <p:nvPr/>
        </p:nvPicPr>
        <p:blipFill>
          <a:blip r:embed="rId3"/>
          <a:stretch>
            <a:fillRect/>
          </a:stretch>
        </p:blipFill>
        <p:spPr>
          <a:xfrm>
            <a:off x="35496" y="1700346"/>
            <a:ext cx="6768752" cy="3334068"/>
          </a:xfrm>
          <a:prstGeom prst="rect">
            <a:avLst/>
          </a:prstGeom>
        </p:spPr>
      </p:pic>
    </p:spTree>
    <p:extLst>
      <p:ext uri="{BB962C8B-B14F-4D97-AF65-F5344CB8AC3E}">
        <p14:creationId xmlns:p14="http://schemas.microsoft.com/office/powerpoint/2010/main" val="3509801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79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792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79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6896" y="40314"/>
            <a:ext cx="8635584" cy="857250"/>
          </a:xfrm>
        </p:spPr>
        <p:txBody>
          <a:bodyPr/>
          <a:lstStyle/>
          <a:p>
            <a:r>
              <a:rPr lang="de-DE" sz="2600" dirty="0"/>
              <a:t>Das Kontextuelle Modell Psychotherapeutischer Fertigkeiten</a:t>
            </a:r>
          </a:p>
        </p:txBody>
      </p:sp>
      <p:sp>
        <p:nvSpPr>
          <p:cNvPr id="4" name="Rechteck 3"/>
          <p:cNvSpPr/>
          <p:nvPr/>
        </p:nvSpPr>
        <p:spPr>
          <a:xfrm>
            <a:off x="3913448" y="925395"/>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Kulturelle Kompetenz</a:t>
            </a:r>
          </a:p>
        </p:txBody>
      </p:sp>
      <p:sp>
        <p:nvSpPr>
          <p:cNvPr id="5" name="Rechteck 4"/>
          <p:cNvSpPr/>
          <p:nvPr/>
        </p:nvSpPr>
        <p:spPr>
          <a:xfrm>
            <a:off x="1331640" y="2247807"/>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Konzeptuelle Kompetenz</a:t>
            </a:r>
          </a:p>
        </p:txBody>
      </p:sp>
      <p:sp>
        <p:nvSpPr>
          <p:cNvPr id="6" name="Rechteck 5"/>
          <p:cNvSpPr/>
          <p:nvPr/>
        </p:nvSpPr>
        <p:spPr>
          <a:xfrm>
            <a:off x="6516216" y="2247714"/>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Beziehungs-kompetenz</a:t>
            </a:r>
          </a:p>
        </p:txBody>
      </p:sp>
      <p:sp>
        <p:nvSpPr>
          <p:cNvPr id="8" name="Rechteck 7"/>
          <p:cNvSpPr/>
          <p:nvPr/>
        </p:nvSpPr>
        <p:spPr>
          <a:xfrm>
            <a:off x="3902968" y="3715991"/>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Technische Kompetenz</a:t>
            </a:r>
          </a:p>
        </p:txBody>
      </p:sp>
      <p:cxnSp>
        <p:nvCxnSpPr>
          <p:cNvPr id="10" name="Gerade Verbindung mit Pfeil 9"/>
          <p:cNvCxnSpPr>
            <a:stCxn id="4" idx="2"/>
            <a:endCxn id="5" idx="3"/>
          </p:cNvCxnSpPr>
          <p:nvPr/>
        </p:nvCxnSpPr>
        <p:spPr>
          <a:xfrm flipH="1">
            <a:off x="2915816" y="1411449"/>
            <a:ext cx="1789720" cy="1079385"/>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stCxn id="4" idx="2"/>
            <a:endCxn id="6" idx="1"/>
          </p:cNvCxnSpPr>
          <p:nvPr/>
        </p:nvCxnSpPr>
        <p:spPr>
          <a:xfrm>
            <a:off x="4705536" y="1411449"/>
            <a:ext cx="1810680" cy="1079292"/>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stCxn id="8" idx="0"/>
            <a:endCxn id="6" idx="1"/>
          </p:cNvCxnSpPr>
          <p:nvPr/>
        </p:nvCxnSpPr>
        <p:spPr>
          <a:xfrm flipV="1">
            <a:off x="4695056" y="2490741"/>
            <a:ext cx="1821160" cy="1225250"/>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stCxn id="8" idx="0"/>
            <a:endCxn id="5" idx="3"/>
          </p:cNvCxnSpPr>
          <p:nvPr/>
        </p:nvCxnSpPr>
        <p:spPr>
          <a:xfrm flipH="1" flipV="1">
            <a:off x="2915816" y="2490834"/>
            <a:ext cx="1779240" cy="1225157"/>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stCxn id="4" idx="2"/>
            <a:endCxn id="8" idx="0"/>
          </p:cNvCxnSpPr>
          <p:nvPr/>
        </p:nvCxnSpPr>
        <p:spPr>
          <a:xfrm flipH="1">
            <a:off x="4695056" y="1411449"/>
            <a:ext cx="10480" cy="2304542"/>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Gleichschenkliges Dreieck 31"/>
          <p:cNvSpPr/>
          <p:nvPr/>
        </p:nvSpPr>
        <p:spPr>
          <a:xfrm rot="10800000">
            <a:off x="51217" y="897564"/>
            <a:ext cx="813556" cy="3292286"/>
          </a:xfrm>
          <a:prstGeom prst="triangle">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de-DE" sz="1400" b="1" dirty="0"/>
              <a:t>Abstraktionsniveau</a:t>
            </a:r>
          </a:p>
          <a:p>
            <a:endParaRPr lang="de-DE" sz="500" b="1" dirty="0"/>
          </a:p>
        </p:txBody>
      </p:sp>
      <p:sp>
        <p:nvSpPr>
          <p:cNvPr id="33" name="Textfeld 32"/>
          <p:cNvSpPr txBox="1"/>
          <p:nvPr/>
        </p:nvSpPr>
        <p:spPr>
          <a:xfrm>
            <a:off x="502028" y="3820518"/>
            <a:ext cx="1117644" cy="369332"/>
          </a:xfrm>
          <a:prstGeom prst="rect">
            <a:avLst/>
          </a:prstGeom>
          <a:noFill/>
        </p:spPr>
        <p:txBody>
          <a:bodyPr wrap="square" rtlCol="0">
            <a:spAutoFit/>
          </a:bodyPr>
          <a:lstStyle/>
          <a:p>
            <a:r>
              <a:rPr lang="de-DE" dirty="0"/>
              <a:t>Spezifisch</a:t>
            </a:r>
          </a:p>
        </p:txBody>
      </p:sp>
      <p:sp>
        <p:nvSpPr>
          <p:cNvPr id="34" name="Textfeld 33"/>
          <p:cNvSpPr txBox="1"/>
          <p:nvPr/>
        </p:nvSpPr>
        <p:spPr>
          <a:xfrm>
            <a:off x="832825" y="826197"/>
            <a:ext cx="1400099" cy="369332"/>
          </a:xfrm>
          <a:prstGeom prst="rect">
            <a:avLst/>
          </a:prstGeom>
          <a:noFill/>
        </p:spPr>
        <p:txBody>
          <a:bodyPr wrap="square" rtlCol="0">
            <a:spAutoFit/>
          </a:bodyPr>
          <a:lstStyle/>
          <a:p>
            <a:r>
              <a:rPr lang="de-DE" dirty="0"/>
              <a:t>Unspezifisch</a:t>
            </a:r>
          </a:p>
        </p:txBody>
      </p:sp>
      <p:sp>
        <p:nvSpPr>
          <p:cNvPr id="3" name="Textfeld 2"/>
          <p:cNvSpPr txBox="1"/>
          <p:nvPr/>
        </p:nvSpPr>
        <p:spPr>
          <a:xfrm>
            <a:off x="5796136" y="4206400"/>
            <a:ext cx="2304256" cy="369332"/>
          </a:xfrm>
          <a:prstGeom prst="rect">
            <a:avLst/>
          </a:prstGeom>
          <a:noFill/>
        </p:spPr>
        <p:txBody>
          <a:bodyPr wrap="square" rtlCol="0">
            <a:spAutoFit/>
          </a:bodyPr>
          <a:lstStyle/>
          <a:p>
            <a:r>
              <a:rPr lang="de-DE" b="1" dirty="0">
                <a:solidFill>
                  <a:srgbClr val="545455"/>
                </a:solidFill>
              </a:rPr>
              <a:t>Anderson &amp; Hill, 2017</a:t>
            </a:r>
          </a:p>
        </p:txBody>
      </p:sp>
      <p:cxnSp>
        <p:nvCxnSpPr>
          <p:cNvPr id="16" name="Gerade Verbindung mit Pfeil 15"/>
          <p:cNvCxnSpPr>
            <a:stCxn id="5" idx="3"/>
            <a:endCxn id="6" idx="1"/>
          </p:cNvCxnSpPr>
          <p:nvPr/>
        </p:nvCxnSpPr>
        <p:spPr>
          <a:xfrm flipV="1">
            <a:off x="2915816" y="2490741"/>
            <a:ext cx="3600400" cy="93"/>
          </a:xfrm>
          <a:prstGeom prst="straightConnector1">
            <a:avLst/>
          </a:prstGeom>
          <a:ln w="19050">
            <a:solidFill>
              <a:srgbClr val="004A6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xmlns="" id="{2A0EA211-562D-4E2A-8AAA-D2AB3691A40B}"/>
              </a:ext>
            </a:extLst>
          </p:cNvPr>
          <p:cNvSpPr/>
          <p:nvPr/>
        </p:nvSpPr>
        <p:spPr>
          <a:xfrm>
            <a:off x="899592" y="1815666"/>
            <a:ext cx="7745424" cy="1343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82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123478"/>
            <a:ext cx="8229600" cy="857250"/>
          </a:xfrm>
        </p:spPr>
        <p:txBody>
          <a:bodyPr/>
          <a:lstStyle/>
          <a:p>
            <a:r>
              <a:rPr lang="de-DE" sz="3600" dirty="0"/>
              <a:t>Vom Wissen zur Beziehung?</a:t>
            </a:r>
            <a:r>
              <a:rPr lang="de-DE" dirty="0"/>
              <a:t/>
            </a:r>
            <a:br>
              <a:rPr lang="de-DE" dirty="0"/>
            </a:br>
            <a:r>
              <a:rPr lang="de-DE" sz="3200" dirty="0"/>
              <a:t>Die Vanderbilt Studien</a:t>
            </a:r>
            <a:endParaRPr lang="de-DE" dirty="0"/>
          </a:p>
        </p:txBody>
      </p:sp>
      <p:pic>
        <p:nvPicPr>
          <p:cNvPr id="2052" name="Picture 4" descr="Hans H. Stru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300" y="1659732"/>
            <a:ext cx="2530366" cy="2293144"/>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4"/>
          <p:cNvSpPr>
            <a:spLocks noGrp="1"/>
          </p:cNvSpPr>
          <p:nvPr>
            <p:ph idx="1"/>
          </p:nvPr>
        </p:nvSpPr>
        <p:spPr>
          <a:xfrm>
            <a:off x="669926" y="1383506"/>
            <a:ext cx="5426075" cy="3295650"/>
          </a:xfrm>
        </p:spPr>
        <p:txBody>
          <a:bodyPr/>
          <a:lstStyle/>
          <a:p>
            <a:pPr marL="0" indent="0">
              <a:buNone/>
            </a:pPr>
            <a:r>
              <a:rPr lang="de-DE" sz="2400" dirty="0"/>
              <a:t>Vanderbilt I </a:t>
            </a:r>
            <a:r>
              <a:rPr lang="de-DE" sz="1600" dirty="0"/>
              <a:t>(</a:t>
            </a:r>
            <a:r>
              <a:rPr lang="de-DE" sz="1600" dirty="0" err="1"/>
              <a:t>Strupp</a:t>
            </a:r>
            <a:r>
              <a:rPr lang="de-DE" sz="1600" dirty="0"/>
              <a:t> &amp; Hadley, 1979)</a:t>
            </a:r>
          </a:p>
          <a:p>
            <a:r>
              <a:rPr lang="de-DE" sz="2000" dirty="0"/>
              <a:t>Besserer </a:t>
            </a:r>
            <a:r>
              <a:rPr lang="de-DE" sz="2000" dirty="0" err="1"/>
              <a:t>Outcome</a:t>
            </a:r>
            <a:r>
              <a:rPr lang="de-DE" sz="2000" dirty="0"/>
              <a:t>:</a:t>
            </a:r>
          </a:p>
          <a:p>
            <a:pPr lvl="1"/>
            <a:r>
              <a:rPr lang="de-DE" sz="2000" dirty="0"/>
              <a:t>frühe </a:t>
            </a:r>
            <a:r>
              <a:rPr lang="de-DE" sz="2000" dirty="0" err="1"/>
              <a:t>Th</a:t>
            </a:r>
            <a:r>
              <a:rPr lang="de-DE" sz="2000" dirty="0"/>
              <a:t>. Allianz</a:t>
            </a:r>
          </a:p>
          <a:p>
            <a:r>
              <a:rPr lang="de-DE" sz="2000" dirty="0"/>
              <a:t>Schlechterer </a:t>
            </a:r>
            <a:r>
              <a:rPr lang="de-DE" sz="2000" dirty="0" err="1"/>
              <a:t>Outcome</a:t>
            </a:r>
            <a:r>
              <a:rPr lang="de-DE" sz="2000" dirty="0"/>
              <a:t>:</a:t>
            </a:r>
          </a:p>
          <a:p>
            <a:pPr lvl="1"/>
            <a:r>
              <a:rPr lang="de-DE" sz="2000" dirty="0"/>
              <a:t>Patienten: </a:t>
            </a:r>
            <a:r>
              <a:rPr lang="de-DE" sz="2000" dirty="0" err="1"/>
              <a:t>negativistisch</a:t>
            </a:r>
            <a:r>
              <a:rPr lang="de-DE" sz="2000" dirty="0"/>
              <a:t>, Widerstand, feindselig</a:t>
            </a:r>
          </a:p>
          <a:p>
            <a:pPr lvl="1"/>
            <a:r>
              <a:rPr lang="de-DE" sz="2000" b="1" dirty="0"/>
              <a:t>Negative interpersonelle Prozesse: </a:t>
            </a:r>
            <a:r>
              <a:rPr lang="de-DE" sz="2000" dirty="0"/>
              <a:t>verdeckt feindselige Therapeutenkommunikation</a:t>
            </a:r>
          </a:p>
          <a:p>
            <a:pPr lvl="1"/>
            <a:endParaRPr lang="de-DE" sz="1600" dirty="0"/>
          </a:p>
          <a:p>
            <a:pPr marL="0" indent="0">
              <a:buNone/>
            </a:pPr>
            <a:endParaRPr lang="de-DE" dirty="0"/>
          </a:p>
        </p:txBody>
      </p:sp>
    </p:spTree>
    <p:extLst>
      <p:ext uri="{BB962C8B-B14F-4D97-AF65-F5344CB8AC3E}">
        <p14:creationId xmlns:p14="http://schemas.microsoft.com/office/powerpoint/2010/main" val="23363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134540"/>
            <a:ext cx="8229600" cy="857250"/>
          </a:xfrm>
        </p:spPr>
        <p:txBody>
          <a:bodyPr/>
          <a:lstStyle/>
          <a:p>
            <a:r>
              <a:rPr lang="de-DE" sz="3600" dirty="0"/>
              <a:t>Vom Wissen zur Beziehung?</a:t>
            </a:r>
            <a:r>
              <a:rPr lang="de-DE" dirty="0"/>
              <a:t/>
            </a:r>
            <a:br>
              <a:rPr lang="de-DE" dirty="0"/>
            </a:br>
            <a:r>
              <a:rPr lang="de-DE" sz="3200" dirty="0"/>
              <a:t>Die Vanderbilt Studien</a:t>
            </a:r>
            <a:endParaRPr lang="de-DE" dirty="0"/>
          </a:p>
        </p:txBody>
      </p:sp>
      <p:sp>
        <p:nvSpPr>
          <p:cNvPr id="5" name="Inhaltsplatzhalter 4"/>
          <p:cNvSpPr>
            <a:spLocks noGrp="1"/>
          </p:cNvSpPr>
          <p:nvPr>
            <p:ph idx="1"/>
          </p:nvPr>
        </p:nvSpPr>
        <p:spPr>
          <a:xfrm>
            <a:off x="683568" y="1275606"/>
            <a:ext cx="5426075" cy="3295650"/>
          </a:xfrm>
        </p:spPr>
        <p:txBody>
          <a:bodyPr/>
          <a:lstStyle/>
          <a:p>
            <a:pPr marL="0" indent="0">
              <a:buNone/>
            </a:pPr>
            <a:r>
              <a:rPr lang="de-DE" dirty="0"/>
              <a:t>Vanderbilt II </a:t>
            </a:r>
            <a:r>
              <a:rPr lang="de-DE" sz="2000" dirty="0"/>
              <a:t>(Henry et al., 1993)</a:t>
            </a:r>
          </a:p>
          <a:p>
            <a:pPr lvl="1"/>
            <a:r>
              <a:rPr lang="de-DE" sz="2000" dirty="0"/>
              <a:t>Training in TLDP (12 Monate)</a:t>
            </a:r>
          </a:p>
          <a:p>
            <a:pPr marL="57150" indent="0">
              <a:buNone/>
            </a:pPr>
            <a:endParaRPr lang="en-US" sz="1200" dirty="0"/>
          </a:p>
          <a:p>
            <a:pPr marL="57150" indent="0">
              <a:buNone/>
            </a:pPr>
            <a:r>
              <a:rPr lang="en-US" sz="2000" dirty="0"/>
              <a:t>“When therapists are trained with a manual, it is expected that adherence to the principles and techniques of the manual will improve. […] However, </a:t>
            </a:r>
            <a:r>
              <a:rPr lang="en-US" sz="2000" dirty="0" err="1"/>
              <a:t>manualized</a:t>
            </a:r>
            <a:r>
              <a:rPr lang="en-US" sz="2000" dirty="0"/>
              <a:t> training may also have "side effects" in the form of behavior changes that go beyond the specific technical interventions being taught.”</a:t>
            </a:r>
            <a:endParaRPr lang="de-DE" sz="2000" dirty="0"/>
          </a:p>
          <a:p>
            <a:pPr lvl="1"/>
            <a:endParaRPr lang="de-DE" sz="1600" dirty="0"/>
          </a:p>
          <a:p>
            <a:pPr marL="0" indent="0">
              <a:buNone/>
            </a:pPr>
            <a:endParaRPr lang="de-DE" dirty="0"/>
          </a:p>
        </p:txBody>
      </p:sp>
      <p:pic>
        <p:nvPicPr>
          <p:cNvPr id="3074" name="Picture 2" descr="Cov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582191"/>
            <a:ext cx="2384425" cy="268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61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86567"/>
            <a:ext cx="4672948" cy="247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a:spLocks noGrp="1"/>
          </p:cNvSpPr>
          <p:nvPr>
            <p:ph type="title"/>
          </p:nvPr>
        </p:nvSpPr>
        <p:spPr>
          <a:xfrm>
            <a:off x="457200" y="114300"/>
            <a:ext cx="8229600" cy="857250"/>
          </a:xfrm>
        </p:spPr>
        <p:txBody>
          <a:bodyPr/>
          <a:lstStyle/>
          <a:p>
            <a:r>
              <a:rPr lang="de-DE" sz="3600" dirty="0"/>
              <a:t>Vom Wissen zur Beziehung?</a:t>
            </a:r>
            <a:r>
              <a:rPr lang="de-DE" dirty="0"/>
              <a:t/>
            </a:r>
            <a:br>
              <a:rPr lang="de-DE" dirty="0"/>
            </a:br>
            <a:r>
              <a:rPr lang="de-DE" sz="3200" dirty="0"/>
              <a:t>Die Vanderbilt Studien</a:t>
            </a:r>
            <a:endParaRPr lang="de-DE" dirty="0"/>
          </a:p>
        </p:txBody>
      </p:sp>
      <p:sp>
        <p:nvSpPr>
          <p:cNvPr id="5" name="Inhaltsplatzhalter 4"/>
          <p:cNvSpPr>
            <a:spLocks noGrp="1"/>
          </p:cNvSpPr>
          <p:nvPr>
            <p:ph idx="1"/>
          </p:nvPr>
        </p:nvSpPr>
        <p:spPr>
          <a:xfrm>
            <a:off x="323528" y="1275606"/>
            <a:ext cx="5426075" cy="3295650"/>
          </a:xfrm>
        </p:spPr>
        <p:txBody>
          <a:bodyPr/>
          <a:lstStyle/>
          <a:p>
            <a:pPr marL="0" indent="0">
              <a:buNone/>
            </a:pPr>
            <a:r>
              <a:rPr lang="de-DE" dirty="0"/>
              <a:t>Vanderbilt II </a:t>
            </a:r>
            <a:r>
              <a:rPr lang="de-DE" sz="2000" dirty="0"/>
              <a:t>(Henry et al., 1993)</a:t>
            </a:r>
          </a:p>
          <a:p>
            <a:r>
              <a:rPr lang="de-DE" sz="2400" dirty="0"/>
              <a:t>Erfassung:</a:t>
            </a:r>
          </a:p>
          <a:p>
            <a:pPr lvl="1"/>
            <a:r>
              <a:rPr lang="de-DE" sz="2000" dirty="0"/>
              <a:t>Adhärenz</a:t>
            </a:r>
          </a:p>
          <a:p>
            <a:pPr lvl="1"/>
            <a:r>
              <a:rPr lang="de-DE" sz="2000" dirty="0"/>
              <a:t>Patient-Therapeuten-Interaktion</a:t>
            </a:r>
          </a:p>
          <a:p>
            <a:pPr lvl="1"/>
            <a:r>
              <a:rPr lang="de-DE" sz="2000" dirty="0"/>
              <a:t>Interpersonelles Verhalten</a:t>
            </a:r>
          </a:p>
          <a:p>
            <a:pPr lvl="1"/>
            <a:r>
              <a:rPr lang="de-DE" sz="2000" dirty="0" err="1" smtClean="0"/>
              <a:t>Introjekte</a:t>
            </a:r>
            <a:r>
              <a:rPr lang="de-DE" sz="2000" dirty="0" smtClean="0"/>
              <a:t> (wie ich mit mir umgehe)</a:t>
            </a:r>
            <a:endParaRPr lang="de-DE" sz="2000" dirty="0"/>
          </a:p>
          <a:p>
            <a:pPr marL="0" indent="0">
              <a:buNone/>
            </a:pPr>
            <a:endParaRPr lang="de-DE" dirty="0"/>
          </a:p>
        </p:txBody>
      </p:sp>
    </p:spTree>
    <p:extLst>
      <p:ext uri="{BB962C8B-B14F-4D97-AF65-F5344CB8AC3E}">
        <p14:creationId xmlns:p14="http://schemas.microsoft.com/office/powerpoint/2010/main" val="23709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69926" y="53327"/>
            <a:ext cx="8229600" cy="857250"/>
          </a:xfrm>
        </p:spPr>
        <p:txBody>
          <a:bodyPr/>
          <a:lstStyle/>
          <a:p>
            <a:r>
              <a:rPr lang="de-DE" sz="3600" dirty="0"/>
              <a:t>Vom Wissen zur Beziehung?</a:t>
            </a:r>
            <a:br>
              <a:rPr lang="de-DE" sz="3600" dirty="0"/>
            </a:br>
            <a:r>
              <a:rPr lang="de-DE" sz="3600" dirty="0"/>
              <a:t>Die Vanderbilt Studien</a:t>
            </a:r>
          </a:p>
        </p:txBody>
      </p:sp>
      <p:sp>
        <p:nvSpPr>
          <p:cNvPr id="5" name="Inhaltsplatzhalter 4"/>
          <p:cNvSpPr>
            <a:spLocks noGrp="1"/>
          </p:cNvSpPr>
          <p:nvPr>
            <p:ph idx="1"/>
          </p:nvPr>
        </p:nvSpPr>
        <p:spPr>
          <a:xfrm>
            <a:off x="669926" y="1131590"/>
            <a:ext cx="5054202" cy="3295650"/>
          </a:xfrm>
        </p:spPr>
        <p:txBody>
          <a:bodyPr/>
          <a:lstStyle/>
          <a:p>
            <a:pPr marL="0" indent="0">
              <a:buNone/>
            </a:pPr>
            <a:r>
              <a:rPr lang="de-DE" sz="2200" dirty="0"/>
              <a:t>Vanderbilt II </a:t>
            </a:r>
            <a:r>
              <a:rPr lang="de-DE" sz="1600" dirty="0"/>
              <a:t>(Henry et al., 1993)</a:t>
            </a:r>
          </a:p>
          <a:p>
            <a:r>
              <a:rPr lang="de-DE" sz="2000" dirty="0"/>
              <a:t>Ergebnisse:</a:t>
            </a:r>
          </a:p>
          <a:p>
            <a:pPr lvl="1"/>
            <a:r>
              <a:rPr lang="de-DE" sz="1800" dirty="0"/>
              <a:t>Adhärenz steigt (d=1,85)</a:t>
            </a:r>
          </a:p>
          <a:p>
            <a:pPr lvl="2"/>
            <a:r>
              <a:rPr lang="de-DE" sz="1400" dirty="0"/>
              <a:t>z. B. mehr Thematisieren von Übertragung/ Gegenübertragung</a:t>
            </a:r>
          </a:p>
          <a:p>
            <a:pPr lvl="1"/>
            <a:r>
              <a:rPr lang="de-DE" sz="1800" dirty="0"/>
              <a:t>Interpersonell</a:t>
            </a:r>
          </a:p>
          <a:p>
            <a:pPr lvl="2"/>
            <a:r>
              <a:rPr lang="de-DE" sz="1400" dirty="0"/>
              <a:t>Aktiver (d=1,45)</a:t>
            </a:r>
          </a:p>
          <a:p>
            <a:pPr lvl="2"/>
            <a:r>
              <a:rPr lang="de-DE" sz="1400" dirty="0"/>
              <a:t>Verdeckte Kritik (d=0,82)</a:t>
            </a:r>
          </a:p>
          <a:p>
            <a:pPr lvl="2"/>
            <a:r>
              <a:rPr lang="de-DE" sz="1400" dirty="0"/>
              <a:t>Feindselig (d=0,52)</a:t>
            </a:r>
          </a:p>
          <a:p>
            <a:pPr lvl="1"/>
            <a:r>
              <a:rPr lang="de-DE" sz="1800" dirty="0" smtClean="0"/>
              <a:t>Prädiktoren</a:t>
            </a:r>
            <a:endParaRPr lang="de-DE" sz="1800" dirty="0"/>
          </a:p>
          <a:p>
            <a:pPr lvl="2"/>
            <a:r>
              <a:rPr lang="de-DE" sz="1400" dirty="0" smtClean="0"/>
              <a:t>Adhärenz: Prä-Supervision</a:t>
            </a:r>
            <a:endParaRPr lang="de-DE" sz="1400" dirty="0"/>
          </a:p>
          <a:p>
            <a:pPr lvl="2"/>
            <a:r>
              <a:rPr lang="de-DE" sz="1400" dirty="0" smtClean="0"/>
              <a:t>Interpersonelle Variablen: </a:t>
            </a:r>
            <a:r>
              <a:rPr lang="de-DE" sz="1400" dirty="0" err="1" smtClean="0"/>
              <a:t>Introjekt</a:t>
            </a:r>
            <a:r>
              <a:rPr lang="de-DE" sz="1400" dirty="0" smtClean="0"/>
              <a:t>-Affiliation</a:t>
            </a:r>
            <a:endParaRPr lang="de-DE" sz="1400" dirty="0"/>
          </a:p>
          <a:p>
            <a:pPr lvl="2"/>
            <a:endParaRPr lang="de-DE" sz="1800" dirty="0"/>
          </a:p>
          <a:p>
            <a:pPr lvl="2"/>
            <a:endParaRPr lang="de-DE" sz="1800" dirty="0"/>
          </a:p>
          <a:p>
            <a:pPr marL="0" indent="0">
              <a:buNone/>
            </a:pPr>
            <a:endParaRPr lang="de-DE" dirty="0"/>
          </a:p>
        </p:txBody>
      </p:sp>
      <p:sp>
        <p:nvSpPr>
          <p:cNvPr id="8" name="Ellipse 7">
            <a:extLst>
              <a:ext uri="{FF2B5EF4-FFF2-40B4-BE49-F238E27FC236}">
                <a16:creationId xmlns:a16="http://schemas.microsoft.com/office/drawing/2014/main" xmlns="" id="{3619B7A2-80FB-458D-B199-E4C393E7B18D}"/>
              </a:ext>
            </a:extLst>
          </p:cNvPr>
          <p:cNvSpPr/>
          <p:nvPr/>
        </p:nvSpPr>
        <p:spPr bwMode="auto">
          <a:xfrm>
            <a:off x="6477331" y="1627663"/>
            <a:ext cx="1485570" cy="650669"/>
          </a:xfrm>
          <a:prstGeom prst="ellipse">
            <a:avLst/>
          </a:prstGeom>
          <a:solidFill>
            <a:schemeClr val="accent1"/>
          </a:solidFill>
          <a:ln w="9525" cap="flat" cmpd="sng" algn="ctr">
            <a:solidFill>
              <a:schemeClr val="tx1"/>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a:ln>
                  <a:noFill/>
                </a:ln>
                <a:solidFill>
                  <a:srgbClr val="003366"/>
                </a:solidFill>
                <a:effectLst/>
                <a:latin typeface="Calibri" panose="020F0502020204030204" pitchFamily="34" charset="0"/>
                <a:cs typeface="Calibri" panose="020F0502020204030204" pitchFamily="34" charset="0"/>
              </a:rPr>
              <a:t>Wissen</a:t>
            </a:r>
            <a:endParaRPr kumimoji="0" lang="de-DE" sz="4000" b="0" i="0" u="none" strike="noStrike" cap="none" normalizeH="0" baseline="0" dirty="0">
              <a:ln>
                <a:noFill/>
              </a:ln>
              <a:solidFill>
                <a:srgbClr val="003366"/>
              </a:solidFill>
              <a:effectLst/>
              <a:latin typeface="Calibri" panose="020F0502020204030204" pitchFamily="34" charset="0"/>
              <a:cs typeface="Calibri" panose="020F0502020204030204" pitchFamily="34" charset="0"/>
            </a:endParaRPr>
          </a:p>
        </p:txBody>
      </p:sp>
      <p:sp>
        <p:nvSpPr>
          <p:cNvPr id="9" name="Ellipse 8">
            <a:extLst>
              <a:ext uri="{FF2B5EF4-FFF2-40B4-BE49-F238E27FC236}">
                <a16:creationId xmlns:a16="http://schemas.microsoft.com/office/drawing/2014/main" xmlns="" id="{69AD7AA4-5DC6-4C32-9D7B-96202D7AEDCB}"/>
              </a:ext>
            </a:extLst>
          </p:cNvPr>
          <p:cNvSpPr/>
          <p:nvPr/>
        </p:nvSpPr>
        <p:spPr bwMode="auto">
          <a:xfrm>
            <a:off x="6477331" y="2566432"/>
            <a:ext cx="1485570" cy="65066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a:ln>
                  <a:noFill/>
                </a:ln>
                <a:solidFill>
                  <a:srgbClr val="003366"/>
                </a:solidFill>
                <a:effectLst/>
                <a:latin typeface="Calibri" panose="020F0502020204030204" pitchFamily="34" charset="0"/>
                <a:cs typeface="Calibri" panose="020F0502020204030204" pitchFamily="34" charset="0"/>
              </a:rPr>
              <a:t>Handeln</a:t>
            </a:r>
            <a:endParaRPr kumimoji="0" lang="de-DE" b="0" i="0" u="none" strike="noStrike" cap="none" normalizeH="0" baseline="0" dirty="0">
              <a:ln>
                <a:noFill/>
              </a:ln>
              <a:solidFill>
                <a:srgbClr val="003366"/>
              </a:solidFill>
              <a:effectLst/>
              <a:latin typeface="Calibri" panose="020F0502020204030204" pitchFamily="34" charset="0"/>
              <a:cs typeface="Calibri" panose="020F0502020204030204" pitchFamily="34" charset="0"/>
            </a:endParaRPr>
          </a:p>
        </p:txBody>
      </p:sp>
      <p:cxnSp>
        <p:nvCxnSpPr>
          <p:cNvPr id="10" name="Gerade Verbindung mit Pfeil 9"/>
          <p:cNvCxnSpPr>
            <a:stCxn id="8" idx="4"/>
          </p:cNvCxnSpPr>
          <p:nvPr/>
        </p:nvCxnSpPr>
        <p:spPr bwMode="auto">
          <a:xfrm>
            <a:off x="7220116" y="2278332"/>
            <a:ext cx="0" cy="2881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4" name="Ellipse 13">
            <a:extLst>
              <a:ext uri="{FF2B5EF4-FFF2-40B4-BE49-F238E27FC236}">
                <a16:creationId xmlns:a16="http://schemas.microsoft.com/office/drawing/2014/main" xmlns="" id="{69AD7AA4-5DC6-4C32-9D7B-96202D7AEDCB}"/>
              </a:ext>
            </a:extLst>
          </p:cNvPr>
          <p:cNvSpPr/>
          <p:nvPr/>
        </p:nvSpPr>
        <p:spPr bwMode="auto">
          <a:xfrm>
            <a:off x="6477331" y="3671332"/>
            <a:ext cx="1485570" cy="650669"/>
          </a:xfrm>
          <a:prstGeom prst="ellipse">
            <a:avLst/>
          </a:prstGeom>
          <a:solidFill>
            <a:schemeClr val="accent1"/>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a:ln>
                  <a:noFill/>
                </a:ln>
                <a:solidFill>
                  <a:srgbClr val="003366"/>
                </a:solidFill>
                <a:effectLst/>
                <a:latin typeface="Calibri" panose="020F0502020204030204" pitchFamily="34" charset="0"/>
                <a:cs typeface="Calibri" panose="020F0502020204030204" pitchFamily="34" charset="0"/>
              </a:rPr>
              <a:t>Beziehung</a:t>
            </a:r>
            <a:endParaRPr kumimoji="0" lang="de-DE" b="0" i="0" u="none" strike="noStrike" cap="none" normalizeH="0" baseline="0" dirty="0">
              <a:ln>
                <a:noFill/>
              </a:ln>
              <a:solidFill>
                <a:srgbClr val="003366"/>
              </a:solidFill>
              <a:effectLst/>
              <a:latin typeface="Calibri" panose="020F0502020204030204" pitchFamily="34" charset="0"/>
              <a:cs typeface="Calibri" panose="020F0502020204030204" pitchFamily="34" charset="0"/>
            </a:endParaRPr>
          </a:p>
        </p:txBody>
      </p:sp>
      <p:sp>
        <p:nvSpPr>
          <p:cNvPr id="15" name="Gewitterblitz 14"/>
          <p:cNvSpPr/>
          <p:nvPr/>
        </p:nvSpPr>
        <p:spPr bwMode="auto">
          <a:xfrm rot="3431724">
            <a:off x="7070957" y="3186816"/>
            <a:ext cx="251495" cy="498099"/>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16" name="Textfeld 15"/>
          <p:cNvSpPr txBox="1"/>
          <p:nvPr/>
        </p:nvSpPr>
        <p:spPr>
          <a:xfrm>
            <a:off x="7772400" y="2275672"/>
            <a:ext cx="1371600" cy="369332"/>
          </a:xfrm>
          <a:prstGeom prst="rect">
            <a:avLst/>
          </a:prstGeom>
          <a:noFill/>
        </p:spPr>
        <p:txBody>
          <a:bodyPr wrap="square" rtlCol="0">
            <a:spAutoFit/>
          </a:bodyPr>
          <a:lstStyle/>
          <a:p>
            <a:r>
              <a:rPr lang="de-DE" sz="1800" dirty="0">
                <a:solidFill>
                  <a:srgbClr val="003366"/>
                </a:solidFill>
                <a:latin typeface="Calibri" panose="020F0502020204030204" pitchFamily="34" charset="0"/>
              </a:rPr>
              <a:t>Supervision</a:t>
            </a:r>
          </a:p>
        </p:txBody>
      </p:sp>
      <p:cxnSp>
        <p:nvCxnSpPr>
          <p:cNvPr id="17" name="Gerade Verbindung mit Pfeil 16"/>
          <p:cNvCxnSpPr>
            <a:stCxn id="16" idx="1"/>
          </p:cNvCxnSpPr>
          <p:nvPr/>
        </p:nvCxnSpPr>
        <p:spPr bwMode="auto">
          <a:xfrm flipH="1" flipV="1">
            <a:off x="7234805" y="2414171"/>
            <a:ext cx="537595" cy="46167"/>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21" name="Textfeld 20"/>
          <p:cNvSpPr txBox="1"/>
          <p:nvPr/>
        </p:nvSpPr>
        <p:spPr>
          <a:xfrm>
            <a:off x="7772400" y="3297365"/>
            <a:ext cx="1371600" cy="369332"/>
          </a:xfrm>
          <a:prstGeom prst="rect">
            <a:avLst/>
          </a:prstGeom>
          <a:noFill/>
        </p:spPr>
        <p:txBody>
          <a:bodyPr wrap="square" rtlCol="0">
            <a:spAutoFit/>
          </a:bodyPr>
          <a:lstStyle/>
          <a:p>
            <a:r>
              <a:rPr lang="de-DE" sz="1800" dirty="0">
                <a:solidFill>
                  <a:srgbClr val="003366"/>
                </a:solidFill>
                <a:latin typeface="Calibri" panose="020F0502020204030204" pitchFamily="34" charset="0"/>
              </a:rPr>
              <a:t>Introjekt</a:t>
            </a:r>
          </a:p>
        </p:txBody>
      </p:sp>
      <p:cxnSp>
        <p:nvCxnSpPr>
          <p:cNvPr id="22" name="Gerade Verbindung mit Pfeil 21"/>
          <p:cNvCxnSpPr/>
          <p:nvPr/>
        </p:nvCxnSpPr>
        <p:spPr bwMode="auto">
          <a:xfrm flipH="1">
            <a:off x="7296205" y="3440211"/>
            <a:ext cx="537597"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91544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9" grpId="0" animBg="1"/>
      <p:bldP spid="14" grpId="0" animBg="1"/>
      <p:bldP spid="15" grpId="0" animBg="1"/>
      <p:bldP spid="16"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buNone/>
            </a:pPr>
            <a:r>
              <a:rPr lang="de-DE" sz="2800" dirty="0"/>
              <a:t>Schlüsse aus Vanderbilt:</a:t>
            </a:r>
          </a:p>
          <a:p>
            <a:pPr>
              <a:buNone/>
            </a:pPr>
            <a:endParaRPr lang="de-DE" sz="1800" dirty="0"/>
          </a:p>
          <a:p>
            <a:pPr>
              <a:buNone/>
            </a:pPr>
            <a:r>
              <a:rPr lang="de-DE" sz="2800" b="1" dirty="0"/>
              <a:t>1.) AusbildungsteilnehmerInnen nach interpersoneller Kompetenz auswählen</a:t>
            </a:r>
          </a:p>
          <a:p>
            <a:pPr algn="ctr">
              <a:buNone/>
            </a:pPr>
            <a:r>
              <a:rPr lang="de-DE" sz="2800" dirty="0"/>
              <a:t>und / oder</a:t>
            </a:r>
          </a:p>
          <a:p>
            <a:pPr algn="ctr">
              <a:buNone/>
            </a:pPr>
            <a:endParaRPr lang="de-DE" sz="1800" dirty="0"/>
          </a:p>
          <a:p>
            <a:pPr>
              <a:buNone/>
            </a:pPr>
            <a:r>
              <a:rPr lang="de-DE" sz="2800" dirty="0"/>
              <a:t>2.) Interpersonelle Kompetenz „trainieren“</a:t>
            </a:r>
          </a:p>
        </p:txBody>
      </p:sp>
      <p:sp>
        <p:nvSpPr>
          <p:cNvPr id="6" name="Titel 3"/>
          <p:cNvSpPr>
            <a:spLocks noGrp="1"/>
          </p:cNvSpPr>
          <p:nvPr>
            <p:ph type="title"/>
          </p:nvPr>
        </p:nvSpPr>
        <p:spPr>
          <a:xfrm>
            <a:off x="457200" y="267494"/>
            <a:ext cx="8229600" cy="857250"/>
          </a:xfrm>
        </p:spPr>
        <p:txBody>
          <a:bodyPr/>
          <a:lstStyle/>
          <a:p>
            <a:r>
              <a:rPr lang="de-DE" sz="4000" dirty="0"/>
              <a:t>Beziehungskompetenzen im Training</a:t>
            </a:r>
            <a:endParaRPr lang="de-DE" sz="4800" dirty="0"/>
          </a:p>
        </p:txBody>
      </p:sp>
    </p:spTree>
    <p:extLst>
      <p:ext uri="{BB962C8B-B14F-4D97-AF65-F5344CB8AC3E}">
        <p14:creationId xmlns:p14="http://schemas.microsoft.com/office/powerpoint/2010/main" val="6964115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2148" y="192760"/>
            <a:ext cx="8229600" cy="857250"/>
          </a:xfrm>
        </p:spPr>
        <p:txBody>
          <a:bodyPr/>
          <a:lstStyle/>
          <a:p>
            <a:r>
              <a:rPr lang="de-DE" sz="4000" dirty="0"/>
              <a:t>1.) Auswahl: Ungeeignete Teilnehmer</a:t>
            </a:r>
          </a:p>
        </p:txBody>
      </p:sp>
      <p:sp>
        <p:nvSpPr>
          <p:cNvPr id="3" name="Inhaltsplatzhalter 2"/>
          <p:cNvSpPr>
            <a:spLocks noGrp="1"/>
          </p:cNvSpPr>
          <p:nvPr>
            <p:ph idx="1"/>
          </p:nvPr>
        </p:nvSpPr>
        <p:spPr>
          <a:xfrm>
            <a:off x="457200" y="1112002"/>
            <a:ext cx="8229600" cy="3394075"/>
          </a:xfrm>
        </p:spPr>
        <p:txBody>
          <a:bodyPr/>
          <a:lstStyle/>
          <a:p>
            <a:r>
              <a:rPr lang="de-DE" dirty="0"/>
              <a:t>5% der </a:t>
            </a:r>
            <a:r>
              <a:rPr lang="de-DE" dirty="0" err="1"/>
              <a:t>PiAs</a:t>
            </a:r>
            <a:r>
              <a:rPr lang="de-DE" dirty="0"/>
              <a:t> werden von Institutsleitern als ungeeignet </a:t>
            </a:r>
            <a:r>
              <a:rPr lang="de-DE" dirty="0" smtClean="0"/>
              <a:t>eingeschätzt (n=129)</a:t>
            </a:r>
            <a:endParaRPr lang="de-DE" dirty="0"/>
          </a:p>
        </p:txBody>
      </p:sp>
      <p:pic>
        <p:nvPicPr>
          <p:cNvPr id="1026" name="Picture 2"/>
          <p:cNvPicPr>
            <a:picLocks noChangeAspect="1" noChangeArrowheads="1"/>
          </p:cNvPicPr>
          <p:nvPr/>
        </p:nvPicPr>
        <p:blipFill>
          <a:blip r:embed="rId3"/>
          <a:srcRect/>
          <a:stretch>
            <a:fillRect/>
          </a:stretch>
        </p:blipFill>
        <p:spPr bwMode="auto">
          <a:xfrm>
            <a:off x="672148" y="2211710"/>
            <a:ext cx="7720012" cy="2165308"/>
          </a:xfrm>
          <a:prstGeom prst="rect">
            <a:avLst/>
          </a:prstGeom>
          <a:noFill/>
          <a:ln w="9525">
            <a:noFill/>
            <a:miter lim="800000"/>
            <a:headEnd/>
            <a:tailEnd/>
          </a:ln>
        </p:spPr>
      </p:pic>
    </p:spTree>
    <p:extLst>
      <p:ext uri="{BB962C8B-B14F-4D97-AF65-F5344CB8AC3E}">
        <p14:creationId xmlns:p14="http://schemas.microsoft.com/office/powerpoint/2010/main" val="34121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0"/>
            <a:ext cx="8856984" cy="857250"/>
          </a:xfrm>
        </p:spPr>
        <p:txBody>
          <a:bodyPr/>
          <a:lstStyle/>
          <a:p>
            <a:r>
              <a:rPr lang="de-DE" dirty="0"/>
              <a:t>Gründe für fehlende </a:t>
            </a:r>
            <a:r>
              <a:rPr lang="de-DE" dirty="0" smtClean="0"/>
              <a:t>Eignung </a:t>
            </a:r>
            <a:br>
              <a:rPr lang="de-DE" dirty="0" smtClean="0"/>
            </a:br>
            <a:r>
              <a:rPr lang="de-DE" sz="2800" dirty="0" smtClean="0"/>
              <a:t>(</a:t>
            </a:r>
            <a:r>
              <a:rPr lang="de-DE" sz="2800" dirty="0" err="1" smtClean="0"/>
              <a:t>Nodop</a:t>
            </a:r>
            <a:r>
              <a:rPr lang="de-DE" sz="2800" dirty="0" smtClean="0"/>
              <a:t> et al. 2010)</a:t>
            </a:r>
            <a:endParaRPr lang="de-DE" sz="2800" dirty="0"/>
          </a:p>
        </p:txBody>
      </p:sp>
      <p:pic>
        <p:nvPicPr>
          <p:cNvPr id="4098" name="Picture 2"/>
          <p:cNvPicPr>
            <a:picLocks noChangeAspect="1" noChangeArrowheads="1"/>
          </p:cNvPicPr>
          <p:nvPr/>
        </p:nvPicPr>
        <p:blipFill>
          <a:blip r:embed="rId3"/>
          <a:srcRect/>
          <a:stretch>
            <a:fillRect/>
          </a:stretch>
        </p:blipFill>
        <p:spPr bwMode="auto">
          <a:xfrm>
            <a:off x="-46829" y="1131590"/>
            <a:ext cx="9237658" cy="3895278"/>
          </a:xfrm>
          <a:prstGeom prst="rect">
            <a:avLst/>
          </a:prstGeom>
          <a:noFill/>
          <a:ln w="9525">
            <a:noFill/>
            <a:miter lim="800000"/>
            <a:headEnd/>
            <a:tailEnd/>
          </a:ln>
        </p:spPr>
      </p:pic>
      <p:sp>
        <p:nvSpPr>
          <p:cNvPr id="3" name="Ellipse 2"/>
          <p:cNvSpPr/>
          <p:nvPr/>
        </p:nvSpPr>
        <p:spPr>
          <a:xfrm>
            <a:off x="2051720" y="3579862"/>
            <a:ext cx="6912768"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9520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Ãhnliches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88" y="-1604714"/>
            <a:ext cx="11430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a:solidFill>
            <a:schemeClr val="lt1">
              <a:alpha val="65000"/>
            </a:schemeClr>
          </a:solidFill>
          <a:ln>
            <a:noFill/>
          </a:ln>
        </p:spPr>
        <p:style>
          <a:lnRef idx="2">
            <a:schemeClr val="accent2"/>
          </a:lnRef>
          <a:fillRef idx="1">
            <a:schemeClr val="lt1"/>
          </a:fillRef>
          <a:effectRef idx="0">
            <a:schemeClr val="accent2"/>
          </a:effectRef>
          <a:fontRef idx="minor">
            <a:schemeClr val="dk1"/>
          </a:fontRef>
        </p:style>
        <p:txBody>
          <a:bodyPr/>
          <a:lstStyle/>
          <a:p>
            <a:r>
              <a:rPr lang="de-DE" dirty="0" smtClean="0"/>
              <a:t>Beziehungskompetenz messen?</a:t>
            </a:r>
            <a:endParaRPr lang="de-DE" dirty="0"/>
          </a:p>
        </p:txBody>
      </p:sp>
    </p:spTree>
    <p:extLst>
      <p:ext uri="{BB962C8B-B14F-4D97-AF65-F5344CB8AC3E}">
        <p14:creationId xmlns:p14="http://schemas.microsoft.com/office/powerpoint/2010/main" val="38546002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83463"/>
            <a:ext cx="8229600" cy="857250"/>
          </a:xfrm>
        </p:spPr>
        <p:txBody>
          <a:bodyPr/>
          <a:lstStyle/>
          <a:p>
            <a:r>
              <a:rPr lang="de-DE" dirty="0"/>
              <a:t>TRIB</a:t>
            </a:r>
          </a:p>
        </p:txBody>
      </p:sp>
      <p:sp>
        <p:nvSpPr>
          <p:cNvPr id="3" name="Inhaltsplatzhalter 2"/>
          <p:cNvSpPr>
            <a:spLocks noGrp="1"/>
          </p:cNvSpPr>
          <p:nvPr>
            <p:ph idx="1"/>
          </p:nvPr>
        </p:nvSpPr>
        <p:spPr>
          <a:xfrm>
            <a:off x="179512" y="267494"/>
            <a:ext cx="8720013" cy="3796734"/>
          </a:xfrm>
        </p:spPr>
        <p:txBody>
          <a:bodyPr/>
          <a:lstStyle/>
          <a:p>
            <a:pPr marL="0" indent="0">
              <a:buFontTx/>
              <a:buNone/>
            </a:pPr>
            <a:r>
              <a:rPr lang="de-DE" altLang="de-DE" sz="2800" dirty="0">
                <a:ea typeface="ヒラギノ角ゴ Pro W3" pitchFamily="-110" charset="-128"/>
              </a:rPr>
              <a:t>Auswahlsituation:</a:t>
            </a:r>
            <a:endParaRPr lang="de-DE" altLang="de-DE" sz="2800" dirty="0"/>
          </a:p>
          <a:p>
            <a:pPr lvl="1"/>
            <a:r>
              <a:rPr lang="de-DE" altLang="de-DE" sz="2400" dirty="0"/>
              <a:t>Gruppendiskussion</a:t>
            </a:r>
          </a:p>
          <a:p>
            <a:pPr lvl="2"/>
            <a:r>
              <a:rPr lang="de-DE" altLang="de-DE" sz="2000" dirty="0"/>
              <a:t>Über kontroverses Therapievideo </a:t>
            </a:r>
          </a:p>
          <a:p>
            <a:pPr marL="0" indent="0">
              <a:buFontTx/>
              <a:buNone/>
            </a:pPr>
            <a:r>
              <a:rPr lang="de-DE" altLang="de-DE" sz="2800" dirty="0">
                <a:ea typeface="ヒラギノ角ゴ Pro W3" pitchFamily="-110" charset="-128"/>
              </a:rPr>
              <a:t>Beurteilungsinstrument:</a:t>
            </a:r>
          </a:p>
          <a:p>
            <a:pPr lvl="1"/>
            <a:r>
              <a:rPr lang="de-DE" altLang="de-DE" sz="2400" dirty="0"/>
              <a:t>Beobachtungsskala Therapierelevanter Verhaltensweisen </a:t>
            </a:r>
            <a:r>
              <a:rPr lang="de-DE" altLang="de-DE" sz="1600" dirty="0"/>
              <a:t>(TRIB; </a:t>
            </a:r>
            <a:r>
              <a:rPr lang="de-DE" altLang="de-DE" sz="1600" dirty="0" err="1"/>
              <a:t>Eversmann</a:t>
            </a:r>
            <a:r>
              <a:rPr lang="de-DE" altLang="de-DE" sz="1600" dirty="0"/>
              <a:t> et al., 2008)</a:t>
            </a:r>
          </a:p>
          <a:p>
            <a:pPr lvl="2"/>
            <a:r>
              <a:rPr lang="de-DE" altLang="de-DE" sz="2000" dirty="0"/>
              <a:t>Eindeutige und klare Kommunikation</a:t>
            </a:r>
          </a:p>
          <a:p>
            <a:pPr lvl="2"/>
            <a:r>
              <a:rPr lang="de-DE" altLang="de-DE" sz="2000" dirty="0" err="1"/>
              <a:t>Empathiefähigkeit</a:t>
            </a:r>
            <a:endParaRPr lang="de-DE" altLang="de-DE" sz="2000" dirty="0"/>
          </a:p>
          <a:p>
            <a:pPr lvl="2"/>
            <a:r>
              <a:rPr lang="de-DE" altLang="de-DE" sz="2000" dirty="0"/>
              <a:t>Respektvoller und warmherziger Umgang</a:t>
            </a:r>
          </a:p>
          <a:p>
            <a:pPr lvl="2"/>
            <a:r>
              <a:rPr lang="de-DE" altLang="de-DE" sz="2000" dirty="0"/>
              <a:t>Kritikfähigkeit</a:t>
            </a:r>
          </a:p>
          <a:p>
            <a:pPr lvl="2"/>
            <a:r>
              <a:rPr lang="de-DE" altLang="de-DE" sz="2000" dirty="0"/>
              <a:t>Kooperationsfähigkeit</a:t>
            </a:r>
          </a:p>
          <a:p>
            <a:endParaRPr lang="de-DE" dirty="0"/>
          </a:p>
        </p:txBody>
      </p:sp>
      <p:pic>
        <p:nvPicPr>
          <p:cNvPr id="316432" name="Picture 16" descr="Bildergebnis für stuhlkreis männchen"/>
          <p:cNvPicPr>
            <a:picLocks noChangeAspect="1" noChangeArrowheads="1"/>
          </p:cNvPicPr>
          <p:nvPr/>
        </p:nvPicPr>
        <p:blipFill>
          <a:blip r:embed="rId3"/>
          <a:srcRect/>
          <a:stretch>
            <a:fillRect/>
          </a:stretch>
        </p:blipFill>
        <p:spPr bwMode="auto">
          <a:xfrm>
            <a:off x="6300192" y="123478"/>
            <a:ext cx="2716509" cy="1841794"/>
          </a:xfrm>
          <a:prstGeom prst="rect">
            <a:avLst/>
          </a:prstGeom>
          <a:noFill/>
        </p:spPr>
      </p:pic>
    </p:spTree>
    <p:extLst>
      <p:ext uri="{BB962C8B-B14F-4D97-AF65-F5344CB8AC3E}">
        <p14:creationId xmlns:p14="http://schemas.microsoft.com/office/powerpoint/2010/main" val="255826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Therapeuteneffekte</a:t>
            </a:r>
          </a:p>
        </p:txBody>
      </p:sp>
      <p:sp>
        <p:nvSpPr>
          <p:cNvPr id="3" name="Inhaltsplatzhalter 2"/>
          <p:cNvSpPr>
            <a:spLocks noGrp="1"/>
          </p:cNvSpPr>
          <p:nvPr>
            <p:ph idx="1"/>
          </p:nvPr>
        </p:nvSpPr>
        <p:spPr>
          <a:xfrm>
            <a:off x="457200" y="1063625"/>
            <a:ext cx="8229600" cy="3394075"/>
          </a:xfrm>
        </p:spPr>
        <p:txBody>
          <a:bodyPr/>
          <a:lstStyle/>
          <a:p>
            <a:r>
              <a:rPr lang="de-AT" sz="2800" dirty="0"/>
              <a:t>Drop-Out von Patienten kann auch mit ca. 6% auf Varianz zwischen Therapeuten zurückgeführt werden (Zimmermann et al. 2016)</a:t>
            </a:r>
          </a:p>
          <a:p>
            <a:r>
              <a:rPr lang="de-AT" sz="2800" dirty="0"/>
              <a:t>Veränderungen in einer Domäne (Symptome) zeigen sich auch in anderen Domänen (Interpersonelle Probleme) </a:t>
            </a:r>
            <a:r>
              <a:rPr lang="de-AT" sz="2800" dirty="0">
                <a:sym typeface="Wingdings" panose="05000000000000000000" pitchFamily="2" charset="2"/>
              </a:rPr>
              <a:t> therapeutische Effektivität als globales Konstrukt (Helene Nissen-</a:t>
            </a:r>
            <a:r>
              <a:rPr lang="de-AT" sz="2800" dirty="0" err="1">
                <a:sym typeface="Wingdings" panose="05000000000000000000" pitchFamily="2" charset="2"/>
              </a:rPr>
              <a:t>Lie</a:t>
            </a:r>
            <a:r>
              <a:rPr lang="de-AT" sz="2800" dirty="0">
                <a:sym typeface="Wingdings" panose="05000000000000000000" pitchFamily="2" charset="2"/>
              </a:rPr>
              <a:t> et al. 2016) </a:t>
            </a:r>
          </a:p>
          <a:p>
            <a:pPr lvl="1"/>
            <a:r>
              <a:rPr lang="de-AT" sz="2400" dirty="0">
                <a:sym typeface="Wingdings" panose="05000000000000000000" pitchFamily="2" charset="2"/>
              </a:rPr>
              <a:t>&gt;6000 Patienten, 189 Therapeuten</a:t>
            </a:r>
            <a:endParaRPr lang="de-AT" sz="2400" dirty="0"/>
          </a:p>
          <a:p>
            <a:pPr marL="0" indent="0">
              <a:buNone/>
            </a:pPr>
            <a:endParaRPr lang="de-DE" dirty="0"/>
          </a:p>
        </p:txBody>
      </p:sp>
    </p:spTree>
    <p:extLst>
      <p:ext uri="{BB962C8B-B14F-4D97-AF65-F5344CB8AC3E}">
        <p14:creationId xmlns:p14="http://schemas.microsoft.com/office/powerpoint/2010/main" val="28570913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1071"/>
            <a:ext cx="8229600" cy="857250"/>
          </a:xfrm>
        </p:spPr>
        <p:txBody>
          <a:bodyPr/>
          <a:lstStyle/>
          <a:p>
            <a:r>
              <a:rPr lang="de-DE" dirty="0"/>
              <a:t>TRIB</a:t>
            </a:r>
          </a:p>
        </p:txBody>
      </p:sp>
      <p:sp>
        <p:nvSpPr>
          <p:cNvPr id="3" name="Inhaltsplatzhalter 2"/>
          <p:cNvSpPr>
            <a:spLocks noGrp="1"/>
          </p:cNvSpPr>
          <p:nvPr>
            <p:ph idx="1"/>
          </p:nvPr>
        </p:nvSpPr>
        <p:spPr>
          <a:xfrm>
            <a:off x="704497" y="3087170"/>
            <a:ext cx="8229600" cy="1173956"/>
          </a:xfrm>
        </p:spPr>
        <p:txBody>
          <a:bodyPr/>
          <a:lstStyle/>
          <a:p>
            <a:pPr>
              <a:buNone/>
            </a:pPr>
            <a:r>
              <a:rPr lang="de-DE" sz="2000" dirty="0"/>
              <a:t>Pilotstudie:</a:t>
            </a:r>
          </a:p>
          <a:p>
            <a:r>
              <a:rPr lang="de-DE" sz="1800" dirty="0"/>
              <a:t>Reliabilität akzeptabel</a:t>
            </a:r>
          </a:p>
          <a:p>
            <a:r>
              <a:rPr lang="de-DE" sz="1800" dirty="0"/>
              <a:t>Validität</a:t>
            </a:r>
          </a:p>
          <a:p>
            <a:pPr lvl="1"/>
            <a:r>
              <a:rPr lang="de-DE" sz="1600" dirty="0"/>
              <a:t>Korreliert mit Kooperationsbereitschaft, reguläre Therapieabschlüsse, Therapieerfolg, Schriftliche Approbationsnote</a:t>
            </a:r>
          </a:p>
          <a:p>
            <a:endParaRPr lang="de-DE" sz="2400" dirty="0"/>
          </a:p>
          <a:p>
            <a:endParaRPr lang="de-DE" dirty="0"/>
          </a:p>
        </p:txBody>
      </p:sp>
      <p:pic>
        <p:nvPicPr>
          <p:cNvPr id="312322" name="Picture 2"/>
          <p:cNvPicPr>
            <a:picLocks noChangeAspect="1" noChangeArrowheads="1"/>
          </p:cNvPicPr>
          <p:nvPr/>
        </p:nvPicPr>
        <p:blipFill>
          <a:blip r:embed="rId3"/>
          <a:srcRect/>
          <a:stretch>
            <a:fillRect/>
          </a:stretch>
        </p:blipFill>
        <p:spPr bwMode="auto">
          <a:xfrm>
            <a:off x="460370" y="781199"/>
            <a:ext cx="8531307" cy="938354"/>
          </a:xfrm>
          <a:prstGeom prst="rect">
            <a:avLst/>
          </a:prstGeom>
          <a:noFill/>
          <a:ln w="9525">
            <a:noFill/>
            <a:miter lim="800000"/>
            <a:headEnd/>
            <a:tailEnd/>
          </a:ln>
        </p:spPr>
      </p:pic>
      <p:pic>
        <p:nvPicPr>
          <p:cNvPr id="312323" name="Picture 3"/>
          <p:cNvPicPr>
            <a:picLocks noChangeAspect="1" noChangeArrowheads="1"/>
          </p:cNvPicPr>
          <p:nvPr/>
        </p:nvPicPr>
        <p:blipFill>
          <a:blip r:embed="rId4"/>
          <a:srcRect/>
          <a:stretch>
            <a:fillRect/>
          </a:stretch>
        </p:blipFill>
        <p:spPr bwMode="auto">
          <a:xfrm>
            <a:off x="669810" y="1719554"/>
            <a:ext cx="8105844" cy="645946"/>
          </a:xfrm>
          <a:prstGeom prst="rect">
            <a:avLst/>
          </a:prstGeom>
          <a:noFill/>
          <a:ln w="9525">
            <a:noFill/>
            <a:miter lim="800000"/>
            <a:headEnd/>
            <a:tailEnd/>
          </a:ln>
        </p:spPr>
      </p:pic>
      <p:pic>
        <p:nvPicPr>
          <p:cNvPr id="312324" name="Picture 4"/>
          <p:cNvPicPr>
            <a:picLocks noChangeAspect="1" noChangeArrowheads="1"/>
          </p:cNvPicPr>
          <p:nvPr/>
        </p:nvPicPr>
        <p:blipFill>
          <a:blip r:embed="rId5"/>
          <a:srcRect/>
          <a:stretch>
            <a:fillRect/>
          </a:stretch>
        </p:blipFill>
        <p:spPr bwMode="auto">
          <a:xfrm>
            <a:off x="697114" y="2365500"/>
            <a:ext cx="8004668" cy="662702"/>
          </a:xfrm>
          <a:prstGeom prst="rect">
            <a:avLst/>
          </a:prstGeom>
          <a:noFill/>
          <a:ln w="9525">
            <a:noFill/>
            <a:miter lim="800000"/>
            <a:headEnd/>
            <a:tailEnd/>
          </a:ln>
        </p:spPr>
      </p:pic>
    </p:spTree>
    <p:extLst>
      <p:ext uri="{BB962C8B-B14F-4D97-AF65-F5344CB8AC3E}">
        <p14:creationId xmlns:p14="http://schemas.microsoft.com/office/powerpoint/2010/main" val="3979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64554"/>
            <a:ext cx="8229600" cy="857250"/>
          </a:xfrm>
        </p:spPr>
        <p:txBody>
          <a:bodyPr/>
          <a:lstStyle/>
          <a:p>
            <a:r>
              <a:rPr lang="de-DE" dirty="0" err="1"/>
              <a:t>Facilitative</a:t>
            </a:r>
            <a:r>
              <a:rPr lang="de-DE" dirty="0"/>
              <a:t> Interpersonal Skills</a:t>
            </a:r>
          </a:p>
        </p:txBody>
      </p:sp>
      <p:sp>
        <p:nvSpPr>
          <p:cNvPr id="3" name="Inhaltsplatzhalter 2"/>
          <p:cNvSpPr>
            <a:spLocks noGrp="1"/>
          </p:cNvSpPr>
          <p:nvPr>
            <p:ph idx="1"/>
          </p:nvPr>
        </p:nvSpPr>
        <p:spPr>
          <a:xfrm>
            <a:off x="395536" y="563885"/>
            <a:ext cx="8095099" cy="3664049"/>
          </a:xfrm>
        </p:spPr>
        <p:txBody>
          <a:bodyPr/>
          <a:lstStyle/>
          <a:p>
            <a:r>
              <a:rPr lang="de-DE" sz="2800" dirty="0"/>
              <a:t>Erfassung:</a:t>
            </a:r>
          </a:p>
          <a:p>
            <a:pPr lvl="1"/>
            <a:r>
              <a:rPr lang="de-DE" sz="2400" dirty="0"/>
              <a:t>Videofallvignetten von schwierigen Therapiesituationen</a:t>
            </a:r>
          </a:p>
          <a:p>
            <a:pPr lvl="1"/>
            <a:r>
              <a:rPr lang="de-DE" sz="2400" dirty="0" err="1"/>
              <a:t>PiA</a:t>
            </a:r>
            <a:r>
              <a:rPr lang="de-DE" sz="2400" dirty="0"/>
              <a:t> antworten </a:t>
            </a:r>
            <a:r>
              <a:rPr lang="de-DE" sz="2400" dirty="0" smtClean="0"/>
              <a:t>verbal</a:t>
            </a:r>
          </a:p>
          <a:p>
            <a:r>
              <a:rPr lang="de-DE" sz="2800" dirty="0" smtClean="0"/>
              <a:t>Skalen</a:t>
            </a:r>
          </a:p>
          <a:p>
            <a:pPr lvl="1"/>
            <a:r>
              <a:rPr lang="en-US" sz="2400" dirty="0" err="1" smtClean="0"/>
              <a:t>Flüssige</a:t>
            </a:r>
            <a:r>
              <a:rPr lang="en-US" sz="2400" dirty="0" smtClean="0"/>
              <a:t> </a:t>
            </a:r>
            <a:r>
              <a:rPr lang="en-US" sz="2400" dirty="0" err="1" smtClean="0"/>
              <a:t>Ausdrucksweise</a:t>
            </a:r>
            <a:r>
              <a:rPr lang="en-US" sz="2400" dirty="0" smtClean="0"/>
              <a:t>, </a:t>
            </a:r>
            <a:r>
              <a:rPr lang="en-US" sz="2400" dirty="0" err="1" smtClean="0"/>
              <a:t>emotionaler</a:t>
            </a:r>
            <a:r>
              <a:rPr lang="en-US" sz="2400" dirty="0" smtClean="0"/>
              <a:t> </a:t>
            </a:r>
            <a:r>
              <a:rPr lang="en-US" sz="2400" dirty="0" err="1" smtClean="0"/>
              <a:t>Ausdruck</a:t>
            </a:r>
            <a:r>
              <a:rPr lang="en-US" sz="2400" dirty="0" smtClean="0"/>
              <a:t>, </a:t>
            </a:r>
            <a:r>
              <a:rPr lang="en-US" sz="2400" dirty="0" err="1" smtClean="0"/>
              <a:t>Überzeugungskraft</a:t>
            </a:r>
            <a:r>
              <a:rPr lang="en-US" sz="2400" dirty="0" smtClean="0"/>
              <a:t>, </a:t>
            </a:r>
            <a:r>
              <a:rPr lang="en-US" sz="2400" dirty="0" err="1" smtClean="0"/>
              <a:t>Zuversicht</a:t>
            </a:r>
            <a:r>
              <a:rPr lang="en-US" sz="2400" dirty="0" smtClean="0"/>
              <a:t>, </a:t>
            </a:r>
            <a:r>
              <a:rPr lang="en-US" sz="2400" dirty="0" err="1" smtClean="0"/>
              <a:t>Wärme</a:t>
            </a:r>
            <a:r>
              <a:rPr lang="en-US" sz="2400" dirty="0" smtClean="0"/>
              <a:t>, </a:t>
            </a:r>
            <a:r>
              <a:rPr lang="en-US" sz="2400" dirty="0" err="1" smtClean="0"/>
              <a:t>Empathie</a:t>
            </a:r>
            <a:r>
              <a:rPr lang="en-US" sz="2400" dirty="0" smtClean="0"/>
              <a:t>, Allianz-</a:t>
            </a:r>
            <a:r>
              <a:rPr lang="en-US" sz="2400" dirty="0" err="1" smtClean="0"/>
              <a:t>Beziehungsfähigkeit</a:t>
            </a:r>
            <a:r>
              <a:rPr lang="en-US" sz="2400" dirty="0" smtClean="0"/>
              <a:t>, Rupture-Repair,-</a:t>
            </a:r>
            <a:r>
              <a:rPr lang="en-US" sz="2400" dirty="0" err="1" smtClean="0"/>
              <a:t>Fähigkeiten</a:t>
            </a:r>
            <a:r>
              <a:rPr lang="en-US" sz="2400" dirty="0" smtClean="0"/>
              <a:t>. </a:t>
            </a:r>
            <a:endParaRPr lang="de-DE" sz="2400" dirty="0"/>
          </a:p>
          <a:p>
            <a:r>
              <a:rPr lang="de-DE" sz="2800" dirty="0"/>
              <a:t>Reliabilität akzeptabel</a:t>
            </a:r>
          </a:p>
          <a:p>
            <a:r>
              <a:rPr lang="de-DE" sz="2800" dirty="0" smtClean="0"/>
              <a:t>Validität: </a:t>
            </a:r>
            <a:r>
              <a:rPr lang="de-DE" sz="2400" dirty="0" smtClean="0"/>
              <a:t>Prädiktor </a:t>
            </a:r>
            <a:r>
              <a:rPr lang="de-DE" sz="2400" dirty="0"/>
              <a:t>für Therapieerfolg </a:t>
            </a:r>
            <a:r>
              <a:rPr lang="de-DE" sz="1600" dirty="0"/>
              <a:t>(Anderson et al., </a:t>
            </a:r>
            <a:r>
              <a:rPr lang="de-DE" sz="1600" dirty="0" smtClean="0"/>
              <a:t>2009, 2016)</a:t>
            </a:r>
            <a:endParaRPr lang="de-DE" sz="2400" dirty="0"/>
          </a:p>
          <a:p>
            <a:pPr lvl="1"/>
            <a:endParaRPr lang="de-DE" dirty="0"/>
          </a:p>
          <a:p>
            <a:endParaRPr lang="de-DE" dirty="0"/>
          </a:p>
        </p:txBody>
      </p:sp>
    </p:spTree>
    <p:extLst>
      <p:ext uri="{BB962C8B-B14F-4D97-AF65-F5344CB8AC3E}">
        <p14:creationId xmlns:p14="http://schemas.microsoft.com/office/powerpoint/2010/main" val="13813489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5125" y="1162526"/>
            <a:ext cx="8229600" cy="3295650"/>
          </a:xfrm>
        </p:spPr>
        <p:txBody>
          <a:bodyPr/>
          <a:lstStyle/>
          <a:p>
            <a:r>
              <a:rPr lang="de-DE" dirty="0"/>
              <a:t>Interpersonelles Verhalten („</a:t>
            </a:r>
            <a:r>
              <a:rPr lang="de-DE" b="1" dirty="0"/>
              <a:t>Kompetenz</a:t>
            </a:r>
            <a:r>
              <a:rPr lang="de-DE" dirty="0"/>
              <a:t>“)</a:t>
            </a:r>
          </a:p>
          <a:p>
            <a:pPr lvl="1">
              <a:buNone/>
            </a:pPr>
            <a:r>
              <a:rPr lang="de-DE" dirty="0"/>
              <a:t>Safran et al., 2014:</a:t>
            </a:r>
          </a:p>
          <a:p>
            <a:pPr lvl="1"/>
            <a:r>
              <a:rPr lang="de-DE" dirty="0" err="1"/>
              <a:t>PiA</a:t>
            </a:r>
            <a:r>
              <a:rPr lang="de-DE" dirty="0"/>
              <a:t> (n=22)</a:t>
            </a:r>
          </a:p>
          <a:p>
            <a:pPr lvl="1"/>
            <a:r>
              <a:rPr lang="de-DE" dirty="0"/>
              <a:t>CBT</a:t>
            </a:r>
          </a:p>
          <a:p>
            <a:pPr lvl="2"/>
            <a:r>
              <a:rPr lang="de-DE" dirty="0"/>
              <a:t>Workshop + Supervision</a:t>
            </a:r>
          </a:p>
          <a:p>
            <a:pPr lvl="1"/>
            <a:r>
              <a:rPr lang="de-DE" dirty="0" err="1"/>
              <a:t>Alliance</a:t>
            </a:r>
            <a:r>
              <a:rPr lang="de-DE" dirty="0"/>
              <a:t>-</a:t>
            </a:r>
            <a:r>
              <a:rPr lang="de-DE" dirty="0" err="1"/>
              <a:t>Focused</a:t>
            </a:r>
            <a:r>
              <a:rPr lang="de-DE" dirty="0"/>
              <a:t>-Training</a:t>
            </a:r>
          </a:p>
          <a:p>
            <a:endParaRPr lang="de-DE" dirty="0"/>
          </a:p>
        </p:txBody>
      </p:sp>
      <p:sp>
        <p:nvSpPr>
          <p:cNvPr id="6" name="Titel 1"/>
          <p:cNvSpPr>
            <a:spLocks noGrp="1"/>
          </p:cNvSpPr>
          <p:nvPr>
            <p:ph type="title"/>
          </p:nvPr>
        </p:nvSpPr>
        <p:spPr>
          <a:xfrm>
            <a:off x="539552" y="195486"/>
            <a:ext cx="8229600" cy="857250"/>
          </a:xfrm>
        </p:spPr>
        <p:txBody>
          <a:bodyPr/>
          <a:lstStyle/>
          <a:p>
            <a:r>
              <a:rPr lang="de-DE" dirty="0"/>
              <a:t>Training von Beziehungskompetenz</a:t>
            </a:r>
          </a:p>
        </p:txBody>
      </p:sp>
    </p:spTree>
    <p:extLst>
      <p:ext uri="{BB962C8B-B14F-4D97-AF65-F5344CB8AC3E}">
        <p14:creationId xmlns:p14="http://schemas.microsoft.com/office/powerpoint/2010/main" val="14614094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Beziehungskompetenz in der PT </a:t>
            </a:r>
            <a:r>
              <a:rPr lang="de-DE" dirty="0" smtClean="0"/>
              <a:t>Ausbildung steigern?</a:t>
            </a:r>
            <a:endParaRPr lang="de-DE" dirty="0"/>
          </a:p>
        </p:txBody>
      </p:sp>
      <p:sp>
        <p:nvSpPr>
          <p:cNvPr id="3" name="Inhaltsplatzhalter 2"/>
          <p:cNvSpPr>
            <a:spLocks noGrp="1"/>
          </p:cNvSpPr>
          <p:nvPr>
            <p:ph idx="1"/>
          </p:nvPr>
        </p:nvSpPr>
        <p:spPr>
          <a:xfrm>
            <a:off x="1896717" y="1491630"/>
            <a:ext cx="5278559" cy="2753478"/>
          </a:xfrm>
        </p:spPr>
        <p:txBody>
          <a:bodyPr/>
          <a:lstStyle/>
          <a:p>
            <a:pPr marL="0" indent="0">
              <a:buNone/>
            </a:pPr>
            <a:endParaRPr lang="de-DE" dirty="0"/>
          </a:p>
          <a:p>
            <a:endParaRPr lang="de-DE" sz="1600" dirty="0"/>
          </a:p>
          <a:p>
            <a:r>
              <a:rPr lang="de-DE" sz="2400" dirty="0"/>
              <a:t>Grundlegende / Basale Beziehungskompetenzen können sich durch Training verbessern </a:t>
            </a:r>
            <a:r>
              <a:rPr lang="de-DE" sz="1400" dirty="0"/>
              <a:t>(e.g. Bennet-Levy &amp; </a:t>
            </a:r>
            <a:r>
              <a:rPr lang="de-DE" sz="1400" dirty="0" err="1"/>
              <a:t>Bedy</a:t>
            </a:r>
            <a:r>
              <a:rPr lang="de-DE" sz="1400" dirty="0"/>
              <a:t>, 2007; Hill et al., 2008; Milne et al. 1999)</a:t>
            </a:r>
          </a:p>
        </p:txBody>
      </p:sp>
      <p:sp>
        <p:nvSpPr>
          <p:cNvPr id="4" name="Rechteck 3"/>
          <p:cNvSpPr/>
          <p:nvPr/>
        </p:nvSpPr>
        <p:spPr>
          <a:xfrm>
            <a:off x="3614936" y="1563638"/>
            <a:ext cx="1584176" cy="486054"/>
          </a:xfrm>
          <a:prstGeom prst="rect">
            <a:avLst/>
          </a:prstGeom>
          <a:solidFill>
            <a:srgbClr val="004A6F">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Kulturelle Kompetenz</a:t>
            </a:r>
          </a:p>
        </p:txBody>
      </p:sp>
      <p:sp>
        <p:nvSpPr>
          <p:cNvPr id="5" name="Rechteck 4"/>
          <p:cNvSpPr/>
          <p:nvPr/>
        </p:nvSpPr>
        <p:spPr>
          <a:xfrm>
            <a:off x="251520" y="2247714"/>
            <a:ext cx="1584176" cy="486054"/>
          </a:xfrm>
          <a:prstGeom prst="rect">
            <a:avLst/>
          </a:prstGeom>
          <a:solidFill>
            <a:srgbClr val="004A6F">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Konzeptuelle Kompetenz</a:t>
            </a:r>
          </a:p>
        </p:txBody>
      </p:sp>
      <p:sp>
        <p:nvSpPr>
          <p:cNvPr id="6" name="Rechteck 5"/>
          <p:cNvSpPr/>
          <p:nvPr/>
        </p:nvSpPr>
        <p:spPr>
          <a:xfrm>
            <a:off x="7236296" y="2247714"/>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Beziehungs-kompetenz</a:t>
            </a:r>
          </a:p>
        </p:txBody>
      </p:sp>
      <p:sp>
        <p:nvSpPr>
          <p:cNvPr id="8" name="Rechteck 7"/>
          <p:cNvSpPr/>
          <p:nvPr/>
        </p:nvSpPr>
        <p:spPr>
          <a:xfrm>
            <a:off x="3614936" y="4083918"/>
            <a:ext cx="1584176" cy="486054"/>
          </a:xfrm>
          <a:prstGeom prst="rect">
            <a:avLst/>
          </a:prstGeom>
          <a:solidFill>
            <a:srgbClr val="004A6F">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Technische Kompetenz</a:t>
            </a:r>
          </a:p>
        </p:txBody>
      </p:sp>
    </p:spTree>
    <p:extLst>
      <p:ext uri="{BB962C8B-B14F-4D97-AF65-F5344CB8AC3E}">
        <p14:creationId xmlns:p14="http://schemas.microsoft.com/office/powerpoint/2010/main" val="140666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8145"/>
            <a:ext cx="8229600" cy="857250"/>
          </a:xfrm>
        </p:spPr>
        <p:txBody>
          <a:bodyPr/>
          <a:lstStyle/>
          <a:p>
            <a:r>
              <a:rPr lang="de-DE" sz="4000" dirty="0" smtClean="0"/>
              <a:t>Beziehungskompetenz steigern?</a:t>
            </a:r>
            <a:endParaRPr lang="de-DE" sz="4000" dirty="0"/>
          </a:p>
        </p:txBody>
      </p:sp>
      <p:sp>
        <p:nvSpPr>
          <p:cNvPr id="3" name="Inhaltsplatzhalter 2"/>
          <p:cNvSpPr>
            <a:spLocks noGrp="1"/>
          </p:cNvSpPr>
          <p:nvPr>
            <p:ph idx="1"/>
          </p:nvPr>
        </p:nvSpPr>
        <p:spPr>
          <a:xfrm>
            <a:off x="1932721" y="1195010"/>
            <a:ext cx="5278559" cy="2960915"/>
          </a:xfrm>
        </p:spPr>
        <p:txBody>
          <a:bodyPr/>
          <a:lstStyle/>
          <a:p>
            <a:pPr marL="0" indent="0">
              <a:buNone/>
            </a:pPr>
            <a:r>
              <a:rPr lang="de-DE" sz="2000" dirty="0"/>
              <a:t>Fortgeschrittene „Beziehungstechniken“</a:t>
            </a:r>
          </a:p>
          <a:p>
            <a:r>
              <a:rPr lang="de-DE" sz="2000" dirty="0"/>
              <a:t>sollten auf den Patienten abgestimmt sein </a:t>
            </a:r>
            <a:r>
              <a:rPr lang="de-DE" sz="1200" dirty="0"/>
              <a:t>(</a:t>
            </a:r>
            <a:r>
              <a:rPr lang="de-DE" sz="1200" dirty="0" err="1"/>
              <a:t>Hersoug</a:t>
            </a:r>
            <a:r>
              <a:rPr lang="de-DE" sz="1200" dirty="0"/>
              <a:t> et al., 2014)</a:t>
            </a:r>
            <a:r>
              <a:rPr lang="de-DE" sz="1400" dirty="0"/>
              <a:t>  </a:t>
            </a:r>
          </a:p>
          <a:p>
            <a:r>
              <a:rPr lang="de-DE" sz="2000" dirty="0"/>
              <a:t>sollten angemessen angewendet werden </a:t>
            </a:r>
            <a:r>
              <a:rPr lang="de-DE" sz="1200" dirty="0"/>
              <a:t>(</a:t>
            </a:r>
            <a:r>
              <a:rPr lang="de-DE" sz="1200" dirty="0" err="1"/>
              <a:t>Ackerman</a:t>
            </a:r>
            <a:r>
              <a:rPr lang="de-DE" sz="1200" dirty="0"/>
              <a:t> &amp; </a:t>
            </a:r>
            <a:r>
              <a:rPr lang="de-DE" sz="1200" dirty="0" err="1"/>
              <a:t>Hilsenroth</a:t>
            </a:r>
            <a:r>
              <a:rPr lang="de-DE" sz="1200" dirty="0"/>
              <a:t>, 2001)</a:t>
            </a:r>
          </a:p>
          <a:p>
            <a:r>
              <a:rPr lang="de-DE" sz="2000" dirty="0"/>
              <a:t>können die therapeutische Beziehung gefährden </a:t>
            </a:r>
            <a:r>
              <a:rPr lang="de-DE" sz="1200" dirty="0"/>
              <a:t>(Nissen-</a:t>
            </a:r>
            <a:r>
              <a:rPr lang="de-DE" sz="1200" dirty="0" err="1"/>
              <a:t>Lie</a:t>
            </a:r>
            <a:r>
              <a:rPr lang="de-DE" sz="1200" dirty="0"/>
              <a:t> et al., 2010)  </a:t>
            </a:r>
          </a:p>
          <a:p>
            <a:r>
              <a:rPr lang="de-DE" sz="2000" dirty="0"/>
              <a:t>bestimmte Beziehungstrainings haben Nebenwirkungen </a:t>
            </a:r>
            <a:r>
              <a:rPr lang="de-DE" sz="1200" dirty="0"/>
              <a:t>(Henry et al., 1993)</a:t>
            </a:r>
          </a:p>
        </p:txBody>
      </p:sp>
      <p:sp>
        <p:nvSpPr>
          <p:cNvPr id="4" name="Rechteck 3"/>
          <p:cNvSpPr/>
          <p:nvPr/>
        </p:nvSpPr>
        <p:spPr>
          <a:xfrm>
            <a:off x="3614936" y="708957"/>
            <a:ext cx="1584176" cy="486054"/>
          </a:xfrm>
          <a:prstGeom prst="rect">
            <a:avLst/>
          </a:prstGeom>
          <a:solidFill>
            <a:srgbClr val="004A6F">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Kulturelle Kompetenz</a:t>
            </a:r>
          </a:p>
        </p:txBody>
      </p:sp>
      <p:sp>
        <p:nvSpPr>
          <p:cNvPr id="5" name="Rechteck 4"/>
          <p:cNvSpPr/>
          <p:nvPr/>
        </p:nvSpPr>
        <p:spPr>
          <a:xfrm>
            <a:off x="251520" y="2247714"/>
            <a:ext cx="1584176" cy="486054"/>
          </a:xfrm>
          <a:prstGeom prst="rect">
            <a:avLst/>
          </a:prstGeom>
          <a:solidFill>
            <a:srgbClr val="004A6F">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Konzeptuelle Kompetenz</a:t>
            </a:r>
          </a:p>
        </p:txBody>
      </p:sp>
      <p:sp>
        <p:nvSpPr>
          <p:cNvPr id="6" name="Rechteck 5"/>
          <p:cNvSpPr/>
          <p:nvPr/>
        </p:nvSpPr>
        <p:spPr>
          <a:xfrm>
            <a:off x="7236296" y="2247714"/>
            <a:ext cx="1584176" cy="486054"/>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Beziehungs-kompetenz</a:t>
            </a:r>
          </a:p>
        </p:txBody>
      </p:sp>
      <p:sp>
        <p:nvSpPr>
          <p:cNvPr id="8" name="Rechteck 7"/>
          <p:cNvSpPr/>
          <p:nvPr/>
        </p:nvSpPr>
        <p:spPr>
          <a:xfrm>
            <a:off x="3779912" y="4155926"/>
            <a:ext cx="1584176" cy="486054"/>
          </a:xfrm>
          <a:prstGeom prst="rect">
            <a:avLst/>
          </a:prstGeom>
          <a:solidFill>
            <a:srgbClr val="004A6F">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Technische Kompetenz</a:t>
            </a:r>
          </a:p>
        </p:txBody>
      </p:sp>
      <p:sp>
        <p:nvSpPr>
          <p:cNvPr id="7" name="Rechteck 6"/>
          <p:cNvSpPr/>
          <p:nvPr/>
        </p:nvSpPr>
        <p:spPr>
          <a:xfrm>
            <a:off x="7114256" y="2816535"/>
            <a:ext cx="1828256" cy="400110"/>
          </a:xfrm>
          <a:prstGeom prst="rect">
            <a:avLst/>
          </a:prstGeom>
          <a:noFill/>
        </p:spPr>
        <p:txBody>
          <a:bodyPr wrap="none" lIns="91440" tIns="45720" rIns="91440" bIns="45720">
            <a:spAutoFit/>
          </a:bodyPr>
          <a:lstStyle/>
          <a:p>
            <a:pPr algn="ctr"/>
            <a:r>
              <a:rPr lang="de-DE" sz="2000" b="0" cap="none" spc="0" dirty="0" err="1">
                <a:ln w="10160">
                  <a:solidFill>
                    <a:schemeClr val="accent1"/>
                  </a:solidFill>
                  <a:prstDash val="solid"/>
                </a:ln>
                <a:solidFill>
                  <a:srgbClr val="FF0000"/>
                </a:solidFill>
                <a:effectLst>
                  <a:outerShdw blurRad="38100" dist="32000" dir="5400000" algn="tl">
                    <a:srgbClr val="000000">
                      <a:alpha val="30000"/>
                    </a:srgbClr>
                  </a:outerShdw>
                </a:effectLst>
              </a:rPr>
              <a:t>It‘s</a:t>
            </a:r>
            <a:r>
              <a:rPr lang="de-DE" sz="2000" b="0" cap="none" spc="0" dirty="0">
                <a:ln w="10160">
                  <a:solidFill>
                    <a:schemeClr val="accent1"/>
                  </a:solidFill>
                  <a:prstDash val="solid"/>
                </a:ln>
                <a:solidFill>
                  <a:srgbClr val="FF0000"/>
                </a:solidFill>
                <a:effectLst>
                  <a:outerShdw blurRad="38100" dist="32000" dir="5400000" algn="tl">
                    <a:srgbClr val="000000">
                      <a:alpha val="30000"/>
                    </a:srgbClr>
                  </a:outerShdw>
                </a:effectLst>
              </a:rPr>
              <a:t> </a:t>
            </a:r>
            <a:r>
              <a:rPr lang="de-DE" sz="2000" b="0" cap="none" spc="0" dirty="0" err="1">
                <a:ln w="10160">
                  <a:solidFill>
                    <a:schemeClr val="accent1"/>
                  </a:solidFill>
                  <a:prstDash val="solid"/>
                </a:ln>
                <a:solidFill>
                  <a:srgbClr val="FF0000"/>
                </a:solidFill>
                <a:effectLst>
                  <a:outerShdw blurRad="38100" dist="32000" dir="5400000" algn="tl">
                    <a:srgbClr val="000000">
                      <a:alpha val="30000"/>
                    </a:srgbClr>
                  </a:outerShdw>
                </a:effectLst>
              </a:rPr>
              <a:t>complicated</a:t>
            </a:r>
            <a:endParaRPr lang="de-DE" sz="2000" b="0" cap="none" spc="0" dirty="0">
              <a:ln w="10160">
                <a:solidFill>
                  <a:schemeClr val="accent1"/>
                </a:solidFill>
                <a:prstDash val="solid"/>
              </a:ln>
              <a:solidFill>
                <a:srgbClr val="FF0000"/>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217724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1444"/>
            <a:ext cx="8229600" cy="857250"/>
          </a:xfrm>
        </p:spPr>
        <p:txBody>
          <a:bodyPr/>
          <a:lstStyle/>
          <a:p>
            <a:r>
              <a:rPr lang="de-DE" dirty="0" err="1"/>
              <a:t>Alliance</a:t>
            </a:r>
            <a:r>
              <a:rPr lang="de-DE" dirty="0"/>
              <a:t>-</a:t>
            </a:r>
            <a:r>
              <a:rPr lang="de-DE" dirty="0" err="1"/>
              <a:t>Focused</a:t>
            </a:r>
            <a:r>
              <a:rPr lang="de-DE" dirty="0"/>
              <a:t>-Training</a:t>
            </a:r>
          </a:p>
        </p:txBody>
      </p:sp>
      <p:sp>
        <p:nvSpPr>
          <p:cNvPr id="3" name="Inhaltsplatzhalter 2"/>
          <p:cNvSpPr>
            <a:spLocks noGrp="1"/>
          </p:cNvSpPr>
          <p:nvPr>
            <p:ph idx="1"/>
          </p:nvPr>
        </p:nvSpPr>
        <p:spPr>
          <a:xfrm>
            <a:off x="669926" y="915566"/>
            <a:ext cx="4887595" cy="3763591"/>
          </a:xfrm>
        </p:spPr>
        <p:txBody>
          <a:bodyPr/>
          <a:lstStyle/>
          <a:p>
            <a:r>
              <a:rPr lang="de-DE" sz="2800" dirty="0"/>
              <a:t>Supervisionsgruppe</a:t>
            </a:r>
          </a:p>
          <a:p>
            <a:pPr lvl="1"/>
            <a:r>
              <a:rPr lang="de-DE" sz="2200" dirty="0"/>
              <a:t>Bezug auf </a:t>
            </a:r>
            <a:r>
              <a:rPr lang="de-DE" sz="2200" dirty="0" err="1"/>
              <a:t>Ruptures</a:t>
            </a:r>
            <a:endParaRPr lang="de-DE" sz="2200" dirty="0"/>
          </a:p>
          <a:p>
            <a:r>
              <a:rPr lang="de-DE" sz="2800" dirty="0"/>
              <a:t>Prinzipien:</a:t>
            </a:r>
          </a:p>
          <a:p>
            <a:pPr lvl="1"/>
            <a:r>
              <a:rPr lang="de-DE" sz="2200" dirty="0"/>
              <a:t>Selbsterfahrung</a:t>
            </a:r>
          </a:p>
          <a:p>
            <a:pPr lvl="1"/>
            <a:r>
              <a:rPr lang="de-DE" sz="2200" dirty="0"/>
              <a:t>Achtsamkeit und Selbst-Akzeptanz</a:t>
            </a:r>
          </a:p>
          <a:p>
            <a:pPr lvl="1"/>
            <a:r>
              <a:rPr lang="de-DE" sz="2200" dirty="0" err="1"/>
              <a:t>Kollaborative</a:t>
            </a:r>
            <a:r>
              <a:rPr lang="de-DE" sz="2200" dirty="0"/>
              <a:t> Rollenspiele</a:t>
            </a:r>
          </a:p>
          <a:p>
            <a:pPr lvl="1"/>
            <a:r>
              <a:rPr lang="de-DE" sz="2200" dirty="0"/>
              <a:t>Nutzen der Gruppenkohäsion und </a:t>
            </a:r>
            <a:r>
              <a:rPr lang="de-DE" sz="2200" dirty="0" err="1"/>
              <a:t>Supervisorenbeziehung</a:t>
            </a:r>
            <a:endParaRPr lang="de-DE" sz="2200" dirty="0"/>
          </a:p>
        </p:txBody>
      </p:sp>
      <p:pic>
        <p:nvPicPr>
          <p:cNvPr id="329730" name="Picture 2" descr="Bildergebnis für safran book ruptures"/>
          <p:cNvPicPr>
            <a:picLocks noChangeAspect="1" noChangeArrowheads="1"/>
          </p:cNvPicPr>
          <p:nvPr/>
        </p:nvPicPr>
        <p:blipFill>
          <a:blip r:embed="rId3"/>
          <a:srcRect/>
          <a:stretch>
            <a:fillRect/>
          </a:stretch>
        </p:blipFill>
        <p:spPr bwMode="auto">
          <a:xfrm>
            <a:off x="5908039" y="978694"/>
            <a:ext cx="2895600" cy="3257550"/>
          </a:xfrm>
          <a:prstGeom prst="rect">
            <a:avLst/>
          </a:prstGeom>
          <a:noFill/>
        </p:spPr>
      </p:pic>
    </p:spTree>
    <p:extLst>
      <p:ext uri="{BB962C8B-B14F-4D97-AF65-F5344CB8AC3E}">
        <p14:creationId xmlns:p14="http://schemas.microsoft.com/office/powerpoint/2010/main" val="3059360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771550"/>
            <a:ext cx="8229600" cy="3329915"/>
          </a:xfrm>
        </p:spPr>
        <p:txBody>
          <a:bodyPr/>
          <a:lstStyle/>
          <a:p>
            <a:r>
              <a:rPr lang="de-DE" sz="2800" dirty="0"/>
              <a:t>Interpersonelles Verhalten d. </a:t>
            </a:r>
            <a:r>
              <a:rPr lang="de-DE" sz="2800" b="1" dirty="0"/>
              <a:t>Therapeuten</a:t>
            </a:r>
            <a:r>
              <a:rPr lang="de-DE" sz="2800" dirty="0"/>
              <a:t>:</a:t>
            </a:r>
          </a:p>
          <a:p>
            <a:pPr lvl="1">
              <a:buNone/>
            </a:pPr>
            <a:r>
              <a:rPr lang="de-DE" sz="2400" dirty="0"/>
              <a:t>Safran et al., 2014:</a:t>
            </a:r>
          </a:p>
          <a:p>
            <a:pPr>
              <a:buNone/>
            </a:pPr>
            <a:endParaRPr lang="de-DE" dirty="0"/>
          </a:p>
        </p:txBody>
      </p:sp>
      <p:sp>
        <p:nvSpPr>
          <p:cNvPr id="6" name="Titel 1"/>
          <p:cNvSpPr>
            <a:spLocks noGrp="1"/>
          </p:cNvSpPr>
          <p:nvPr>
            <p:ph type="title"/>
          </p:nvPr>
        </p:nvSpPr>
        <p:spPr>
          <a:xfrm>
            <a:off x="701040" y="114062"/>
            <a:ext cx="8229600" cy="857250"/>
          </a:xfrm>
        </p:spPr>
        <p:txBody>
          <a:bodyPr/>
          <a:lstStyle/>
          <a:p>
            <a:r>
              <a:rPr lang="de-DE" sz="4000" dirty="0"/>
              <a:t>Training von Beziehungskompetenz</a:t>
            </a:r>
          </a:p>
        </p:txBody>
      </p:sp>
      <p:pic>
        <p:nvPicPr>
          <p:cNvPr id="331778" name="Picture 2"/>
          <p:cNvPicPr>
            <a:picLocks noChangeAspect="1" noChangeArrowheads="1"/>
          </p:cNvPicPr>
          <p:nvPr/>
        </p:nvPicPr>
        <p:blipFill>
          <a:blip r:embed="rId3"/>
          <a:srcRect/>
          <a:stretch>
            <a:fillRect/>
          </a:stretch>
        </p:blipFill>
        <p:spPr bwMode="auto">
          <a:xfrm>
            <a:off x="1025208" y="1756172"/>
            <a:ext cx="7488872" cy="2991946"/>
          </a:xfrm>
          <a:prstGeom prst="rect">
            <a:avLst/>
          </a:prstGeom>
          <a:noFill/>
          <a:ln w="9525">
            <a:noFill/>
            <a:miter lim="800000"/>
            <a:headEnd/>
            <a:tailEnd/>
          </a:ln>
        </p:spPr>
      </p:pic>
      <p:cxnSp>
        <p:nvCxnSpPr>
          <p:cNvPr id="14" name="Gerade Verbindung mit Pfeil 13"/>
          <p:cNvCxnSpPr/>
          <p:nvPr/>
        </p:nvCxnSpPr>
        <p:spPr bwMode="auto">
          <a:xfrm flipV="1">
            <a:off x="4399280" y="2857500"/>
            <a:ext cx="0" cy="2667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5" name="Gerade Verbindung mit Pfeil 14"/>
          <p:cNvCxnSpPr/>
          <p:nvPr/>
        </p:nvCxnSpPr>
        <p:spPr bwMode="auto">
          <a:xfrm flipV="1">
            <a:off x="7406640" y="2842260"/>
            <a:ext cx="0" cy="2667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6" name="Gerade Verbindung mit Pfeil 15"/>
          <p:cNvCxnSpPr/>
          <p:nvPr/>
        </p:nvCxnSpPr>
        <p:spPr bwMode="auto">
          <a:xfrm>
            <a:off x="3495040" y="4389120"/>
            <a:ext cx="0" cy="2667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0" name="Gerade Verbindung mit Pfeil 19"/>
          <p:cNvCxnSpPr/>
          <p:nvPr/>
        </p:nvCxnSpPr>
        <p:spPr bwMode="auto">
          <a:xfrm>
            <a:off x="4236720" y="3924300"/>
            <a:ext cx="0" cy="2667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21" name="&quot;Nein&quot;-Symbol 20"/>
          <p:cNvSpPr/>
          <p:nvPr/>
        </p:nvSpPr>
        <p:spPr bwMode="auto">
          <a:xfrm>
            <a:off x="2611120" y="230886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22" name="&quot;Nein&quot;-Symbol 21"/>
          <p:cNvSpPr/>
          <p:nvPr/>
        </p:nvSpPr>
        <p:spPr bwMode="auto">
          <a:xfrm>
            <a:off x="1493520" y="332994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23" name="&quot;Nein&quot;-Symbol 22"/>
          <p:cNvSpPr/>
          <p:nvPr/>
        </p:nvSpPr>
        <p:spPr bwMode="auto">
          <a:xfrm>
            <a:off x="1727200" y="278130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24" name="&quot;Nein&quot;-Symbol 23"/>
          <p:cNvSpPr/>
          <p:nvPr/>
        </p:nvSpPr>
        <p:spPr bwMode="auto">
          <a:xfrm>
            <a:off x="5669280" y="438150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25" name="&quot;Nein&quot;-Symbol 24"/>
          <p:cNvSpPr/>
          <p:nvPr/>
        </p:nvSpPr>
        <p:spPr bwMode="auto">
          <a:xfrm>
            <a:off x="4927600" y="387858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26" name="&quot;Nein&quot;-Symbol 25"/>
          <p:cNvSpPr/>
          <p:nvPr/>
        </p:nvSpPr>
        <p:spPr bwMode="auto">
          <a:xfrm>
            <a:off x="4815840" y="332994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27" name="&quot;Nein&quot;-Symbol 26"/>
          <p:cNvSpPr/>
          <p:nvPr/>
        </p:nvSpPr>
        <p:spPr bwMode="auto">
          <a:xfrm>
            <a:off x="4947920" y="280416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28" name="&quot;Nein&quot;-Symbol 27"/>
          <p:cNvSpPr/>
          <p:nvPr/>
        </p:nvSpPr>
        <p:spPr bwMode="auto">
          <a:xfrm>
            <a:off x="6614160" y="393954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
        <p:nvSpPr>
          <p:cNvPr id="29" name="&quot;Nein&quot;-Symbol 28"/>
          <p:cNvSpPr/>
          <p:nvPr/>
        </p:nvSpPr>
        <p:spPr bwMode="auto">
          <a:xfrm>
            <a:off x="6837680" y="3337560"/>
            <a:ext cx="386080" cy="289560"/>
          </a:xfrm>
          <a:prstGeom prst="noSmoking">
            <a:avLst/>
          </a:prstGeom>
          <a:solidFill>
            <a:schemeClr val="tx1">
              <a:alpha val="4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pitchFamily="-110" charset="0"/>
            </a:endParaRPr>
          </a:p>
        </p:txBody>
      </p:sp>
    </p:spTree>
    <p:extLst>
      <p:ext uri="{BB962C8B-B14F-4D97-AF65-F5344CB8AC3E}">
        <p14:creationId xmlns:p14="http://schemas.microsoft.com/office/powerpoint/2010/main" val="24774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Ã¼r PersÃ¶nlichke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74" y="0"/>
            <a:ext cx="9467850" cy="531495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p:nvPr>
        </p:nvSpPr>
        <p:spPr>
          <a:xfrm>
            <a:off x="323528" y="843558"/>
            <a:ext cx="7772400" cy="1022350"/>
          </a:xfrm>
        </p:spPr>
        <p:txBody>
          <a:bodyPr/>
          <a:lstStyle/>
          <a:p>
            <a:r>
              <a:rPr lang="de-DE" sz="3600" dirty="0" smtClean="0"/>
              <a:t>Veränderung von Persönlichkeitsmerkmalen, die den interpersonalen Kompetenzen zugrunde liegen?</a:t>
            </a:r>
            <a:endParaRPr lang="de-DE" sz="3600" dirty="0"/>
          </a:p>
        </p:txBody>
      </p:sp>
    </p:spTree>
    <p:extLst>
      <p:ext uri="{BB962C8B-B14F-4D97-AF65-F5344CB8AC3E}">
        <p14:creationId xmlns:p14="http://schemas.microsoft.com/office/powerpoint/2010/main" val="26435267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Introjekt</a:t>
            </a:r>
            <a:r>
              <a:rPr lang="de-DE" dirty="0"/>
              <a:t> - Affiliation</a:t>
            </a:r>
          </a:p>
        </p:txBody>
      </p:sp>
      <p:sp>
        <p:nvSpPr>
          <p:cNvPr id="3" name="Inhaltsplatzhalter 2"/>
          <p:cNvSpPr>
            <a:spLocks noGrp="1"/>
          </p:cNvSpPr>
          <p:nvPr>
            <p:ph idx="1"/>
          </p:nvPr>
        </p:nvSpPr>
        <p:spPr>
          <a:xfrm>
            <a:off x="669925" y="1303735"/>
            <a:ext cx="8229600" cy="3295650"/>
          </a:xfrm>
        </p:spPr>
        <p:txBody>
          <a:bodyPr/>
          <a:lstStyle/>
          <a:p>
            <a:r>
              <a:rPr lang="de-DE" dirty="0"/>
              <a:t>Veränderung der </a:t>
            </a:r>
            <a:r>
              <a:rPr lang="de-DE" dirty="0" err="1"/>
              <a:t>Introjekte</a:t>
            </a:r>
            <a:r>
              <a:rPr lang="de-DE" dirty="0"/>
              <a:t> in der </a:t>
            </a:r>
            <a:r>
              <a:rPr lang="de-DE" dirty="0" smtClean="0"/>
              <a:t>naturalistischen Ausbildung, </a:t>
            </a:r>
            <a:r>
              <a:rPr lang="de-DE" sz="2400" dirty="0" smtClean="0"/>
              <a:t>Taubner </a:t>
            </a:r>
            <a:r>
              <a:rPr lang="de-DE" sz="2400" dirty="0"/>
              <a:t>et al., 2013:</a:t>
            </a:r>
          </a:p>
          <a:p>
            <a:pPr lvl="1"/>
            <a:r>
              <a:rPr lang="de-DE" dirty="0" err="1"/>
              <a:t>PiA</a:t>
            </a:r>
            <a:r>
              <a:rPr lang="de-DE" dirty="0"/>
              <a:t> (n=171</a:t>
            </a:r>
            <a:r>
              <a:rPr lang="de-DE" dirty="0" smtClean="0"/>
              <a:t>), alle Richtlinienverfahren</a:t>
            </a:r>
            <a:endParaRPr lang="de-DE" dirty="0"/>
          </a:p>
          <a:p>
            <a:pPr lvl="1"/>
            <a:r>
              <a:rPr lang="de-DE" dirty="0"/>
              <a:t>3 Jahre Ausbildung</a:t>
            </a:r>
          </a:p>
          <a:p>
            <a:pPr lvl="1"/>
            <a:r>
              <a:rPr lang="de-DE" dirty="0" err="1"/>
              <a:t>Healing</a:t>
            </a:r>
            <a:r>
              <a:rPr lang="de-DE" dirty="0"/>
              <a:t> Involvement &amp; </a:t>
            </a:r>
            <a:r>
              <a:rPr lang="de-DE" dirty="0" err="1"/>
              <a:t>Introjekt</a:t>
            </a:r>
            <a:r>
              <a:rPr lang="de-DE" dirty="0"/>
              <a:t> Affiliation</a:t>
            </a:r>
          </a:p>
          <a:p>
            <a:pPr lvl="1"/>
            <a:endParaRPr lang="de-DE" dirty="0"/>
          </a:p>
          <a:p>
            <a:pPr marL="0" indent="0">
              <a:buNone/>
            </a:pPr>
            <a:endParaRPr lang="de-DE" sz="2000" dirty="0"/>
          </a:p>
          <a:p>
            <a:pPr marL="0" indent="0">
              <a:buNone/>
            </a:pPr>
            <a:endParaRPr lang="de-DE" dirty="0"/>
          </a:p>
        </p:txBody>
      </p:sp>
    </p:spTree>
    <p:extLst>
      <p:ext uri="{BB962C8B-B14F-4D97-AF65-F5344CB8AC3E}">
        <p14:creationId xmlns:p14="http://schemas.microsoft.com/office/powerpoint/2010/main" val="11983602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48239E8-C0C3-4587-A70F-C4298062B76E}"/>
              </a:ext>
            </a:extLst>
          </p:cNvPr>
          <p:cNvSpPr>
            <a:spLocks noGrp="1"/>
          </p:cNvSpPr>
          <p:nvPr>
            <p:ph type="title"/>
          </p:nvPr>
        </p:nvSpPr>
        <p:spPr>
          <a:xfrm>
            <a:off x="669925" y="372121"/>
            <a:ext cx="8229600" cy="857250"/>
          </a:xfrm>
        </p:spPr>
        <p:txBody>
          <a:bodyPr/>
          <a:lstStyle/>
          <a:p>
            <a:r>
              <a:rPr lang="de-DE" dirty="0" err="1"/>
              <a:t>Introjekt</a:t>
            </a:r>
            <a:r>
              <a:rPr lang="de-DE" dirty="0"/>
              <a:t> - Affiliation</a:t>
            </a:r>
          </a:p>
        </p:txBody>
      </p:sp>
      <p:graphicFrame>
        <p:nvGraphicFramePr>
          <p:cNvPr id="8" name="Inhaltsplatzhalter 7">
            <a:extLst>
              <a:ext uri="{FF2B5EF4-FFF2-40B4-BE49-F238E27FC236}">
                <a16:creationId xmlns:a16="http://schemas.microsoft.com/office/drawing/2014/main" xmlns="" id="{8776158E-20B8-48CD-849C-9CA11ADF1775}"/>
              </a:ext>
            </a:extLst>
          </p:cNvPr>
          <p:cNvGraphicFramePr>
            <a:graphicFrameLocks noGrp="1"/>
          </p:cNvGraphicFramePr>
          <p:nvPr>
            <p:ph idx="1"/>
            <p:extLst>
              <p:ext uri="{D42A27DB-BD31-4B8C-83A1-F6EECF244321}">
                <p14:modId xmlns:p14="http://schemas.microsoft.com/office/powerpoint/2010/main" val="4267012914"/>
              </p:ext>
            </p:extLst>
          </p:nvPr>
        </p:nvGraphicFramePr>
        <p:xfrm>
          <a:off x="457200" y="1200151"/>
          <a:ext cx="8229600" cy="339447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a:extLst>
              <a:ext uri="{FF2B5EF4-FFF2-40B4-BE49-F238E27FC236}">
                <a16:creationId xmlns:a16="http://schemas.microsoft.com/office/drawing/2014/main" xmlns="" id="{C9B61128-44BB-4B3A-AF90-9B925245A402}"/>
              </a:ext>
            </a:extLst>
          </p:cNvPr>
          <p:cNvSpPr txBox="1"/>
          <p:nvPr/>
        </p:nvSpPr>
        <p:spPr>
          <a:xfrm>
            <a:off x="6885542" y="1553377"/>
            <a:ext cx="1344058" cy="400110"/>
          </a:xfrm>
          <a:prstGeom prst="rect">
            <a:avLst/>
          </a:prstGeom>
          <a:noFill/>
        </p:spPr>
        <p:txBody>
          <a:bodyPr wrap="square" rtlCol="0">
            <a:spAutoFit/>
          </a:bodyPr>
          <a:lstStyle/>
          <a:p>
            <a:r>
              <a:rPr lang="de-DE" sz="2000" dirty="0">
                <a:solidFill>
                  <a:srgbClr val="003366"/>
                </a:solidFill>
                <a:latin typeface="+mj-lt"/>
              </a:rPr>
              <a:t>d = 0,41</a:t>
            </a:r>
          </a:p>
        </p:txBody>
      </p:sp>
      <p:sp>
        <p:nvSpPr>
          <p:cNvPr id="10" name="Textfeld 9">
            <a:extLst>
              <a:ext uri="{FF2B5EF4-FFF2-40B4-BE49-F238E27FC236}">
                <a16:creationId xmlns:a16="http://schemas.microsoft.com/office/drawing/2014/main" xmlns="" id="{15A23BF1-C614-4943-9B00-F0815E7A7DC9}"/>
              </a:ext>
            </a:extLst>
          </p:cNvPr>
          <p:cNvSpPr txBox="1"/>
          <p:nvPr/>
        </p:nvSpPr>
        <p:spPr>
          <a:xfrm>
            <a:off x="6885542" y="3287157"/>
            <a:ext cx="1344058" cy="400110"/>
          </a:xfrm>
          <a:prstGeom prst="rect">
            <a:avLst/>
          </a:prstGeom>
          <a:noFill/>
        </p:spPr>
        <p:txBody>
          <a:bodyPr wrap="square" rtlCol="0">
            <a:spAutoFit/>
          </a:bodyPr>
          <a:lstStyle/>
          <a:p>
            <a:r>
              <a:rPr lang="de-DE" sz="2000" dirty="0">
                <a:solidFill>
                  <a:srgbClr val="003366"/>
                </a:solidFill>
                <a:latin typeface="+mj-lt"/>
              </a:rPr>
              <a:t>d = 0,45</a:t>
            </a:r>
          </a:p>
        </p:txBody>
      </p:sp>
    </p:spTree>
    <p:extLst>
      <p:ext uri="{BB962C8B-B14F-4D97-AF65-F5344CB8AC3E}">
        <p14:creationId xmlns:p14="http://schemas.microsoft.com/office/powerpoint/2010/main" val="394884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94990"/>
            <a:ext cx="6018501" cy="300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83568" y="51470"/>
            <a:ext cx="8229600" cy="889281"/>
          </a:xfrm>
        </p:spPr>
        <p:txBody>
          <a:bodyPr/>
          <a:lstStyle/>
          <a:p>
            <a:r>
              <a:rPr lang="de-DE" dirty="0"/>
              <a:t>Dosis-Wirkung-Therapeuten-Effekte </a:t>
            </a:r>
            <a:r>
              <a:rPr lang="de-DE" sz="2800" dirty="0"/>
              <a:t>(Goldberg et al. 2016)</a:t>
            </a:r>
          </a:p>
        </p:txBody>
      </p:sp>
      <p:sp>
        <p:nvSpPr>
          <p:cNvPr id="3" name="Textfeld 2"/>
          <p:cNvSpPr txBox="1"/>
          <p:nvPr/>
        </p:nvSpPr>
        <p:spPr>
          <a:xfrm>
            <a:off x="5004048" y="3003798"/>
            <a:ext cx="4320480" cy="2031325"/>
          </a:xfrm>
          <a:prstGeom prst="rect">
            <a:avLst/>
          </a:prstGeom>
          <a:noFill/>
        </p:spPr>
        <p:txBody>
          <a:bodyPr wrap="square" rtlCol="0">
            <a:spAutoFit/>
          </a:bodyPr>
          <a:lstStyle/>
          <a:p>
            <a:pPr marL="285750" indent="-285750">
              <a:buFont typeface="Symbol" panose="05050102010706020507" pitchFamily="18" charset="2"/>
              <a:buChar char="-"/>
            </a:pPr>
            <a:r>
              <a:rPr lang="de-DE" dirty="0"/>
              <a:t>158 Therapeuten (41% w, Ø 38 </a:t>
            </a:r>
            <a:r>
              <a:rPr lang="de-DE" dirty="0" err="1"/>
              <a:t>Pati</a:t>
            </a:r>
            <a:r>
              <a:rPr lang="de-DE" dirty="0"/>
              <a:t>-enten, CBT)</a:t>
            </a:r>
          </a:p>
          <a:p>
            <a:pPr marL="285750" indent="-285750">
              <a:buFont typeface="Symbol" panose="05050102010706020507" pitchFamily="18" charset="2"/>
              <a:buChar char="-"/>
            </a:pPr>
            <a:r>
              <a:rPr lang="de-DE" dirty="0"/>
              <a:t>5828 Patienten</a:t>
            </a:r>
          </a:p>
          <a:p>
            <a:pPr marL="285750" indent="-285750">
              <a:buFont typeface="Symbol" panose="05050102010706020507" pitchFamily="18" charset="2"/>
              <a:buChar char="-"/>
            </a:pPr>
            <a:r>
              <a:rPr lang="de-DE" dirty="0"/>
              <a:t>Ø d=0.98 (d=-2,35 bis d=4,32)</a:t>
            </a:r>
          </a:p>
          <a:p>
            <a:pPr marL="285750" indent="-285750">
              <a:buFont typeface="Symbol" panose="05050102010706020507" pitchFamily="18" charset="2"/>
              <a:buChar char="-"/>
            </a:pPr>
            <a:r>
              <a:rPr lang="de-DE" dirty="0"/>
              <a:t>High </a:t>
            </a:r>
            <a:r>
              <a:rPr lang="de-DE" dirty="0" err="1"/>
              <a:t>performer</a:t>
            </a:r>
            <a:r>
              <a:rPr lang="de-DE" dirty="0"/>
              <a:t> 3x so gut wie </a:t>
            </a:r>
            <a:r>
              <a:rPr lang="de-DE" dirty="0" err="1"/>
              <a:t>low</a:t>
            </a:r>
            <a:r>
              <a:rPr lang="de-DE" dirty="0"/>
              <a:t> </a:t>
            </a:r>
            <a:r>
              <a:rPr lang="de-DE" dirty="0" err="1"/>
              <a:t>performer</a:t>
            </a:r>
            <a:endParaRPr lang="de-DE" dirty="0"/>
          </a:p>
          <a:p>
            <a:endParaRPr lang="de-DE" dirty="0"/>
          </a:p>
        </p:txBody>
      </p:sp>
    </p:spTree>
    <p:extLst>
      <p:ext uri="{BB962C8B-B14F-4D97-AF65-F5344CB8AC3E}">
        <p14:creationId xmlns:p14="http://schemas.microsoft.com/office/powerpoint/2010/main" val="1208566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61A330B-2179-40B1-8D39-68BD6855C98C}"/>
              </a:ext>
            </a:extLst>
          </p:cNvPr>
          <p:cNvSpPr>
            <a:spLocks noGrp="1"/>
          </p:cNvSpPr>
          <p:nvPr>
            <p:ph type="title"/>
          </p:nvPr>
        </p:nvSpPr>
        <p:spPr/>
        <p:txBody>
          <a:bodyPr/>
          <a:lstStyle/>
          <a:p>
            <a:r>
              <a:rPr lang="de-DE" dirty="0" err="1"/>
              <a:t>Introjekt</a:t>
            </a:r>
            <a:r>
              <a:rPr lang="de-DE" dirty="0"/>
              <a:t> - Affiliation</a:t>
            </a:r>
          </a:p>
        </p:txBody>
      </p:sp>
      <p:sp>
        <p:nvSpPr>
          <p:cNvPr id="3" name="Inhaltsplatzhalter 2">
            <a:extLst>
              <a:ext uri="{FF2B5EF4-FFF2-40B4-BE49-F238E27FC236}">
                <a16:creationId xmlns:a16="http://schemas.microsoft.com/office/drawing/2014/main" xmlns="" id="{F2F1F359-F082-4A0C-82BA-4F914321E85B}"/>
              </a:ext>
            </a:extLst>
          </p:cNvPr>
          <p:cNvSpPr>
            <a:spLocks noGrp="1"/>
          </p:cNvSpPr>
          <p:nvPr>
            <p:ph idx="1"/>
          </p:nvPr>
        </p:nvSpPr>
        <p:spPr>
          <a:xfrm>
            <a:off x="462011" y="907204"/>
            <a:ext cx="8229600" cy="3394075"/>
          </a:xfrm>
        </p:spPr>
        <p:txBody>
          <a:bodyPr>
            <a:normAutofit/>
          </a:bodyPr>
          <a:lstStyle/>
          <a:p>
            <a:r>
              <a:rPr lang="de-DE" sz="2400" dirty="0"/>
              <a:t>Kein Zusammenhang mit Zufriedenheit oder Länge der Selbsterfahrung</a:t>
            </a:r>
          </a:p>
          <a:p>
            <a:r>
              <a:rPr lang="de-DE" sz="2400" dirty="0"/>
              <a:t>Kleine Korrelation zwischen Affiliation „at </a:t>
            </a:r>
            <a:r>
              <a:rPr lang="de-DE" sz="2400" dirty="0" err="1"/>
              <a:t>best</a:t>
            </a:r>
            <a:r>
              <a:rPr lang="de-DE" sz="2400" dirty="0"/>
              <a:t>“ und </a:t>
            </a:r>
            <a:r>
              <a:rPr lang="de-DE" sz="2400" dirty="0" err="1"/>
              <a:t>Healing</a:t>
            </a:r>
            <a:r>
              <a:rPr lang="de-DE" sz="2400" dirty="0"/>
              <a:t> </a:t>
            </a:r>
            <a:r>
              <a:rPr lang="de-DE" sz="2400" dirty="0" err="1"/>
              <a:t>involvement</a:t>
            </a:r>
            <a:endParaRPr lang="de-DE" sz="2400" dirty="0"/>
          </a:p>
        </p:txBody>
      </p:sp>
      <p:pic>
        <p:nvPicPr>
          <p:cNvPr id="6" name="Grafik 5">
            <a:extLst>
              <a:ext uri="{FF2B5EF4-FFF2-40B4-BE49-F238E27FC236}">
                <a16:creationId xmlns:a16="http://schemas.microsoft.com/office/drawing/2014/main" xmlns="" id="{E4B3BECE-9F4B-46E9-8BD7-16316081F0CC}"/>
              </a:ext>
            </a:extLst>
          </p:cNvPr>
          <p:cNvPicPr>
            <a:picLocks noChangeAspect="1"/>
          </p:cNvPicPr>
          <p:nvPr/>
        </p:nvPicPr>
        <p:blipFill>
          <a:blip r:embed="rId3"/>
          <a:stretch>
            <a:fillRect/>
          </a:stretch>
        </p:blipFill>
        <p:spPr>
          <a:xfrm>
            <a:off x="1547664" y="2604242"/>
            <a:ext cx="6405608" cy="2475238"/>
          </a:xfrm>
          <a:prstGeom prst="rect">
            <a:avLst/>
          </a:prstGeom>
        </p:spPr>
      </p:pic>
    </p:spTree>
    <p:extLst>
      <p:ext uri="{BB962C8B-B14F-4D97-AF65-F5344CB8AC3E}">
        <p14:creationId xmlns:p14="http://schemas.microsoft.com/office/powerpoint/2010/main" val="146818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306880" y="1215580"/>
            <a:ext cx="5943600" cy="1200150"/>
          </a:xfrm>
        </p:spPr>
        <p:txBody>
          <a:bodyPr/>
          <a:lstStyle/>
          <a:p>
            <a:r>
              <a:rPr lang="de-DE" sz="3200" b="1" dirty="0"/>
              <a:t>Kompetenzentwicklung von Psychotherapeutinnen </a:t>
            </a:r>
            <a:br>
              <a:rPr lang="de-DE" sz="3200" b="1" dirty="0"/>
            </a:br>
            <a:r>
              <a:rPr lang="de-DE" sz="3200" b="1" dirty="0"/>
              <a:t>in Ausbildung</a:t>
            </a:r>
          </a:p>
        </p:txBody>
      </p:sp>
      <p:sp>
        <p:nvSpPr>
          <p:cNvPr id="6147" name="Rectangle 3"/>
          <p:cNvSpPr>
            <a:spLocks noGrp="1" noChangeArrowheads="1"/>
          </p:cNvSpPr>
          <p:nvPr>
            <p:ph type="subTitle" idx="1"/>
          </p:nvPr>
        </p:nvSpPr>
        <p:spPr>
          <a:xfrm>
            <a:off x="251520" y="2812015"/>
            <a:ext cx="8458200" cy="1428750"/>
          </a:xfrm>
        </p:spPr>
        <p:txBody>
          <a:bodyPr/>
          <a:lstStyle/>
          <a:p>
            <a:pPr algn="ctr">
              <a:lnSpc>
                <a:spcPct val="80000"/>
              </a:lnSpc>
            </a:pPr>
            <a:r>
              <a:rPr lang="de-DE" sz="2000" dirty="0">
                <a:latin typeface="+mj-lt"/>
              </a:rPr>
              <a:t>Projektleitung und –</a:t>
            </a:r>
            <a:r>
              <a:rPr lang="de-DE" sz="2000" dirty="0" err="1">
                <a:latin typeface="+mj-lt"/>
              </a:rPr>
              <a:t>koordination</a:t>
            </a:r>
            <a:r>
              <a:rPr lang="de-DE" sz="2000" dirty="0">
                <a:latin typeface="+mj-lt"/>
              </a:rPr>
              <a:t>:</a:t>
            </a:r>
            <a:br>
              <a:rPr lang="de-DE" sz="2000" dirty="0">
                <a:latin typeface="+mj-lt"/>
              </a:rPr>
            </a:br>
            <a:r>
              <a:rPr lang="de-DE" sz="2000" dirty="0">
                <a:latin typeface="+mj-lt"/>
              </a:rPr>
              <a:t>Prof. Dr. Heidi Möller und Prof. Dr. Svenja </a:t>
            </a:r>
            <a:r>
              <a:rPr lang="de-DE" sz="2000" dirty="0" err="1">
                <a:latin typeface="+mj-lt"/>
              </a:rPr>
              <a:t>Taubner</a:t>
            </a:r>
            <a:endParaRPr lang="de-DE" sz="2000" dirty="0">
              <a:latin typeface="+mj-lt"/>
            </a:endParaRPr>
          </a:p>
          <a:p>
            <a:pPr algn="ctr">
              <a:lnSpc>
                <a:spcPct val="80000"/>
              </a:lnSpc>
            </a:pPr>
            <a:endParaRPr lang="de-DE" sz="2000" dirty="0">
              <a:latin typeface="+mj-lt"/>
            </a:endParaRPr>
          </a:p>
          <a:p>
            <a:pPr algn="ctr">
              <a:lnSpc>
                <a:spcPct val="80000"/>
              </a:lnSpc>
            </a:pPr>
            <a:endParaRPr lang="de-DE" sz="2000" dirty="0">
              <a:latin typeface="+mj-lt"/>
            </a:endParaRPr>
          </a:p>
        </p:txBody>
      </p:sp>
      <p:pic>
        <p:nvPicPr>
          <p:cNvPr id="6156" name="Picture 12"/>
          <p:cNvPicPr>
            <a:picLocks noChangeAspect="1" noChangeArrowheads="1"/>
          </p:cNvPicPr>
          <p:nvPr/>
        </p:nvPicPr>
        <p:blipFill>
          <a:blip r:embed="rId3" cstate="print"/>
          <a:srcRect/>
          <a:stretch>
            <a:fillRect/>
          </a:stretch>
        </p:blipFill>
        <p:spPr bwMode="auto">
          <a:xfrm>
            <a:off x="3352800" y="934593"/>
            <a:ext cx="1066800" cy="280988"/>
          </a:xfrm>
          <a:prstGeom prst="rect">
            <a:avLst/>
          </a:prstGeom>
          <a:noFill/>
          <a:ln w="9525">
            <a:noFill/>
            <a:miter lim="800000"/>
            <a:headEnd/>
            <a:tailEnd/>
          </a:ln>
          <a:effectLst/>
        </p:spPr>
      </p:pic>
      <p:sp>
        <p:nvSpPr>
          <p:cNvPr id="6158" name="Rectangle 14"/>
          <p:cNvSpPr>
            <a:spLocks noChangeArrowheads="1"/>
          </p:cNvSpPr>
          <p:nvPr/>
        </p:nvSpPr>
        <p:spPr bwMode="auto">
          <a:xfrm>
            <a:off x="4419600" y="1008230"/>
            <a:ext cx="4724400" cy="400110"/>
          </a:xfrm>
          <a:prstGeom prst="rect">
            <a:avLst/>
          </a:prstGeom>
          <a:noFill/>
          <a:ln w="9525">
            <a:noFill/>
            <a:miter lim="800000"/>
            <a:headEnd/>
            <a:tailEnd/>
          </a:ln>
          <a:effectLst/>
        </p:spPr>
        <p:txBody>
          <a:bodyPr>
            <a:spAutoFit/>
          </a:bodyPr>
          <a:lstStyle/>
          <a:p>
            <a:r>
              <a:rPr lang="de-DE" sz="2000" b="1" dirty="0">
                <a:latin typeface="+mj-lt"/>
              </a:rPr>
              <a:t>gefördertes Forschungsprojekt</a:t>
            </a:r>
          </a:p>
        </p:txBody>
      </p:sp>
      <p:pic>
        <p:nvPicPr>
          <p:cNvPr id="9" name="Grafik 8" descr="C:\Dokumente und Einstellungen\Admin\Eigene Dateien\Unterlagen\logo_inhaltlich_unten_HKS28.wmf"/>
          <p:cNvPicPr/>
          <p:nvPr/>
        </p:nvPicPr>
        <p:blipFill>
          <a:blip r:embed="rId4" cstate="print"/>
          <a:srcRect/>
          <a:stretch>
            <a:fillRect/>
          </a:stretch>
        </p:blipFill>
        <p:spPr bwMode="auto">
          <a:xfrm>
            <a:off x="2303748" y="3526390"/>
            <a:ext cx="4536504" cy="827838"/>
          </a:xfrm>
          <a:prstGeom prst="rect">
            <a:avLst/>
          </a:prstGeom>
          <a:noFill/>
          <a:ln w="9525">
            <a:noFill/>
            <a:miter lim="800000"/>
            <a:headEnd/>
            <a:tailEnd/>
          </a:ln>
        </p:spPr>
      </p:pic>
    </p:spTree>
    <p:extLst>
      <p:ext uri="{BB962C8B-B14F-4D97-AF65-F5344CB8AC3E}">
        <p14:creationId xmlns:p14="http://schemas.microsoft.com/office/powerpoint/2010/main" val="406449207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294543" y="124222"/>
            <a:ext cx="8229600" cy="571500"/>
          </a:xfrm>
        </p:spPr>
        <p:txBody>
          <a:bodyPr anchor="t"/>
          <a:lstStyle/>
          <a:p>
            <a:pPr eaLnBrk="1" hangingPunct="1"/>
            <a:r>
              <a:rPr lang="de-DE" altLang="en-US" sz="3600" dirty="0">
                <a:latin typeface="Verdana" pitchFamily="34" charset="0"/>
                <a:ea typeface="Verdana" pitchFamily="34" charset="0"/>
                <a:cs typeface="Verdana" pitchFamily="34" charset="0"/>
              </a:rPr>
              <a:t>17 teilnehmende Institute</a:t>
            </a:r>
          </a:p>
        </p:txBody>
      </p:sp>
      <p:pic>
        <p:nvPicPr>
          <p:cNvPr id="19459" name="Picture 2" descr="http://ags-reinigung.de/Karte_Deutschl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139" y="853680"/>
            <a:ext cx="3748454" cy="380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feil nach rechts 5"/>
          <p:cNvSpPr/>
          <p:nvPr/>
        </p:nvSpPr>
        <p:spPr>
          <a:xfrm>
            <a:off x="2038350" y="2266950"/>
            <a:ext cx="1905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9461" name="Textfeld 6"/>
          <p:cNvSpPr txBox="1">
            <a:spLocks noChangeArrowheads="1"/>
          </p:cNvSpPr>
          <p:nvPr/>
        </p:nvSpPr>
        <p:spPr bwMode="auto">
          <a:xfrm>
            <a:off x="1109298" y="2225279"/>
            <a:ext cx="7986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a:t>ZAP</a:t>
            </a:r>
          </a:p>
        </p:txBody>
      </p:sp>
      <p:sp>
        <p:nvSpPr>
          <p:cNvPr id="9" name="Pfeil nach unten 8"/>
          <p:cNvSpPr/>
          <p:nvPr/>
        </p:nvSpPr>
        <p:spPr>
          <a:xfrm rot="5400000">
            <a:off x="5861479" y="3346528"/>
            <a:ext cx="228600"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9463" name="Textfeld 11"/>
          <p:cNvSpPr txBox="1">
            <a:spLocks noChangeArrowheads="1"/>
          </p:cNvSpPr>
          <p:nvPr/>
        </p:nvSpPr>
        <p:spPr bwMode="auto">
          <a:xfrm>
            <a:off x="6804248" y="3742164"/>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dirty="0"/>
              <a:t>Münchner Akademie</a:t>
            </a:r>
          </a:p>
        </p:txBody>
      </p:sp>
      <p:sp>
        <p:nvSpPr>
          <p:cNvPr id="19464" name="Textfeld 15"/>
          <p:cNvSpPr txBox="1">
            <a:spLocks noChangeArrowheads="1"/>
          </p:cNvSpPr>
          <p:nvPr/>
        </p:nvSpPr>
        <p:spPr bwMode="auto">
          <a:xfrm>
            <a:off x="7239000" y="985837"/>
            <a:ext cx="1752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a:t>BAP, PPT, </a:t>
            </a:r>
          </a:p>
          <a:p>
            <a:pPr eaLnBrk="1" hangingPunct="1"/>
            <a:r>
              <a:rPr lang="de-DE" altLang="en-US" sz="2400" b="1"/>
              <a:t>APB, AAI, BIPP, IPB</a:t>
            </a:r>
          </a:p>
        </p:txBody>
      </p:sp>
      <p:sp>
        <p:nvSpPr>
          <p:cNvPr id="17" name="Pfeil nach unten 16"/>
          <p:cNvSpPr/>
          <p:nvPr/>
        </p:nvSpPr>
        <p:spPr>
          <a:xfrm rot="3393749">
            <a:off x="6378820" y="796529"/>
            <a:ext cx="228600"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8" name="Pfeil nach rechts 17"/>
          <p:cNvSpPr/>
          <p:nvPr/>
        </p:nvSpPr>
        <p:spPr>
          <a:xfrm>
            <a:off x="1371600" y="2808685"/>
            <a:ext cx="1676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9467" name="Textfeld 18"/>
          <p:cNvSpPr txBox="1">
            <a:spLocks noChangeArrowheads="1"/>
          </p:cNvSpPr>
          <p:nvPr/>
        </p:nvSpPr>
        <p:spPr bwMode="auto">
          <a:xfrm>
            <a:off x="366347" y="2689622"/>
            <a:ext cx="1200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a:t>KBAP/ KBAV</a:t>
            </a:r>
          </a:p>
        </p:txBody>
      </p:sp>
      <p:sp>
        <p:nvSpPr>
          <p:cNvPr id="20" name="Pfeil nach rechts 19"/>
          <p:cNvSpPr/>
          <p:nvPr/>
        </p:nvSpPr>
        <p:spPr>
          <a:xfrm>
            <a:off x="2193681" y="3314700"/>
            <a:ext cx="1676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9469" name="Textfeld 20"/>
          <p:cNvSpPr txBox="1">
            <a:spLocks noChangeArrowheads="1"/>
          </p:cNvSpPr>
          <p:nvPr/>
        </p:nvSpPr>
        <p:spPr bwMode="auto">
          <a:xfrm>
            <a:off x="1135675" y="3259932"/>
            <a:ext cx="978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a:t>WiAP</a:t>
            </a:r>
          </a:p>
        </p:txBody>
      </p:sp>
      <p:sp>
        <p:nvSpPr>
          <p:cNvPr id="22" name="Pfeil nach unten 21"/>
          <p:cNvSpPr/>
          <p:nvPr/>
        </p:nvSpPr>
        <p:spPr>
          <a:xfrm rot="6797191">
            <a:off x="4860681" y="2143125"/>
            <a:ext cx="228600"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9471" name="Textfeld 22"/>
          <p:cNvSpPr txBox="1">
            <a:spLocks noChangeArrowheads="1"/>
          </p:cNvSpPr>
          <p:nvPr/>
        </p:nvSpPr>
        <p:spPr bwMode="auto">
          <a:xfrm>
            <a:off x="5729656" y="3198020"/>
            <a:ext cx="11224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dirty="0"/>
              <a:t>AWKV</a:t>
            </a:r>
          </a:p>
        </p:txBody>
      </p:sp>
      <p:sp>
        <p:nvSpPr>
          <p:cNvPr id="24" name="Pfeil nach unten 23"/>
          <p:cNvSpPr/>
          <p:nvPr/>
        </p:nvSpPr>
        <p:spPr>
          <a:xfrm rot="5400000">
            <a:off x="5171343" y="1699022"/>
            <a:ext cx="228600"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9473" name="Textfeld 24"/>
          <p:cNvSpPr txBox="1">
            <a:spLocks noChangeArrowheads="1"/>
          </p:cNvSpPr>
          <p:nvPr/>
        </p:nvSpPr>
        <p:spPr bwMode="auto">
          <a:xfrm>
            <a:off x="6394940" y="2400301"/>
            <a:ext cx="1962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a:t>LASI, APAW</a:t>
            </a:r>
          </a:p>
        </p:txBody>
      </p:sp>
      <p:sp>
        <p:nvSpPr>
          <p:cNvPr id="19474" name="Textfeld 4"/>
          <p:cNvSpPr txBox="1">
            <a:spLocks noChangeArrowheads="1"/>
          </p:cNvSpPr>
          <p:nvPr/>
        </p:nvSpPr>
        <p:spPr bwMode="auto">
          <a:xfrm>
            <a:off x="578827" y="1568054"/>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a:t>NIVT, PIB</a:t>
            </a:r>
          </a:p>
        </p:txBody>
      </p:sp>
      <p:sp>
        <p:nvSpPr>
          <p:cNvPr id="23" name="Pfeil nach unten 22"/>
          <p:cNvSpPr/>
          <p:nvPr/>
        </p:nvSpPr>
        <p:spPr>
          <a:xfrm rot="5400000">
            <a:off x="6307015" y="1956197"/>
            <a:ext cx="228600"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9476" name="Textfeld 1"/>
          <p:cNvSpPr txBox="1">
            <a:spLocks noChangeArrowheads="1"/>
          </p:cNvSpPr>
          <p:nvPr/>
        </p:nvSpPr>
        <p:spPr bwMode="auto">
          <a:xfrm>
            <a:off x="7249616" y="2680097"/>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dirty="0"/>
              <a:t>SPP</a:t>
            </a:r>
          </a:p>
        </p:txBody>
      </p:sp>
      <p:sp>
        <p:nvSpPr>
          <p:cNvPr id="28" name="Pfeil nach unten 27"/>
          <p:cNvSpPr/>
          <p:nvPr/>
        </p:nvSpPr>
        <p:spPr>
          <a:xfrm rot="5400000">
            <a:off x="6330462" y="1348979"/>
            <a:ext cx="228600" cy="175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e-DE"/>
          </a:p>
        </p:txBody>
      </p:sp>
      <p:sp>
        <p:nvSpPr>
          <p:cNvPr id="19478" name="Textfeld 2"/>
          <p:cNvSpPr txBox="1">
            <a:spLocks noChangeArrowheads="1"/>
          </p:cNvSpPr>
          <p:nvPr/>
        </p:nvSpPr>
        <p:spPr bwMode="auto">
          <a:xfrm>
            <a:off x="7250878" y="2053828"/>
            <a:ext cx="9935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Lucida Sans" pitchFamily="34" charset="0"/>
              </a:defRPr>
            </a:lvl1pPr>
            <a:lvl2pPr marL="742950" indent="-285750" eaLnBrk="0" hangingPunct="0">
              <a:defRPr sz="1600">
                <a:solidFill>
                  <a:schemeClr val="tx1"/>
                </a:solidFill>
                <a:latin typeface="Lucida Sans" pitchFamily="34" charset="0"/>
              </a:defRPr>
            </a:lvl2pPr>
            <a:lvl3pPr marL="1143000" indent="-228600" eaLnBrk="0" hangingPunct="0">
              <a:defRPr sz="1600">
                <a:solidFill>
                  <a:schemeClr val="tx1"/>
                </a:solidFill>
                <a:latin typeface="Lucida Sans" pitchFamily="34" charset="0"/>
              </a:defRPr>
            </a:lvl3pPr>
            <a:lvl4pPr marL="1600200" indent="-228600" eaLnBrk="0" hangingPunct="0">
              <a:defRPr sz="1600">
                <a:solidFill>
                  <a:schemeClr val="tx1"/>
                </a:solidFill>
                <a:latin typeface="Lucida Sans" pitchFamily="34" charset="0"/>
              </a:defRPr>
            </a:lvl4pPr>
            <a:lvl5pPr marL="2057400" indent="-228600" eaLnBrk="0" hangingPunct="0">
              <a:defRPr sz="1600">
                <a:solidFill>
                  <a:schemeClr val="tx1"/>
                </a:solidFill>
                <a:latin typeface="Lucida Sans" pitchFamily="34" charset="0"/>
              </a:defRPr>
            </a:lvl5pPr>
            <a:lvl6pPr marL="2514600" indent="-228600" algn="ctr" eaLnBrk="0" fontAlgn="base" hangingPunct="0">
              <a:spcBef>
                <a:spcPct val="0"/>
              </a:spcBef>
              <a:spcAft>
                <a:spcPct val="0"/>
              </a:spcAft>
              <a:defRPr sz="1600">
                <a:solidFill>
                  <a:schemeClr val="tx1"/>
                </a:solidFill>
                <a:latin typeface="Lucida Sans" pitchFamily="34" charset="0"/>
              </a:defRPr>
            </a:lvl6pPr>
            <a:lvl7pPr marL="2971800" indent="-228600" algn="ctr" eaLnBrk="0" fontAlgn="base" hangingPunct="0">
              <a:spcBef>
                <a:spcPct val="0"/>
              </a:spcBef>
              <a:spcAft>
                <a:spcPct val="0"/>
              </a:spcAft>
              <a:defRPr sz="1600">
                <a:solidFill>
                  <a:schemeClr val="tx1"/>
                </a:solidFill>
                <a:latin typeface="Lucida Sans" pitchFamily="34" charset="0"/>
              </a:defRPr>
            </a:lvl7pPr>
            <a:lvl8pPr marL="3429000" indent="-228600" algn="ctr" eaLnBrk="0" fontAlgn="base" hangingPunct="0">
              <a:spcBef>
                <a:spcPct val="0"/>
              </a:spcBef>
              <a:spcAft>
                <a:spcPct val="0"/>
              </a:spcAft>
              <a:defRPr sz="1600">
                <a:solidFill>
                  <a:schemeClr val="tx1"/>
                </a:solidFill>
                <a:latin typeface="Lucida Sans" pitchFamily="34" charset="0"/>
              </a:defRPr>
            </a:lvl8pPr>
            <a:lvl9pPr marL="3886200" indent="-228600" algn="ctr" eaLnBrk="0" fontAlgn="base" hangingPunct="0">
              <a:spcBef>
                <a:spcPct val="0"/>
              </a:spcBef>
              <a:spcAft>
                <a:spcPct val="0"/>
              </a:spcAft>
              <a:defRPr sz="1600">
                <a:solidFill>
                  <a:schemeClr val="tx1"/>
                </a:solidFill>
                <a:latin typeface="Lucida Sans" pitchFamily="34" charset="0"/>
              </a:defRPr>
            </a:lvl9pPr>
          </a:lstStyle>
          <a:p>
            <a:pPr eaLnBrk="1" hangingPunct="1"/>
            <a:r>
              <a:rPr lang="de-DE" altLang="en-US" sz="2400" b="1" dirty="0"/>
              <a:t>IFP</a:t>
            </a:r>
          </a:p>
        </p:txBody>
      </p:sp>
      <p:sp>
        <p:nvSpPr>
          <p:cNvPr id="25" name="Inhaltsplatzhalter 24"/>
          <p:cNvSpPr>
            <a:spLocks noGrp="1"/>
          </p:cNvSpPr>
          <p:nvPr>
            <p:ph idx="1"/>
          </p:nvPr>
        </p:nvSpPr>
        <p:spPr>
          <a:xfrm>
            <a:off x="2121879" y="1672829"/>
            <a:ext cx="1645627" cy="2464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buFont typeface="Arial" charset="0"/>
              <a:buChar char="•"/>
              <a:defRPr/>
            </a:pPr>
            <a:endParaRPr lang="de-DE" dirty="0"/>
          </a:p>
        </p:txBody>
      </p:sp>
    </p:spTree>
    <p:extLst>
      <p:ext uri="{BB962C8B-B14F-4D97-AF65-F5344CB8AC3E}">
        <p14:creationId xmlns:p14="http://schemas.microsoft.com/office/powerpoint/2010/main" val="21861821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a:xfrm>
            <a:off x="437322" y="0"/>
            <a:ext cx="8579296" cy="791308"/>
          </a:xfrm>
        </p:spPr>
        <p:txBody>
          <a:bodyPr/>
          <a:lstStyle/>
          <a:p>
            <a:r>
              <a:rPr lang="de-DE" altLang="de-DE" sz="3600" dirty="0"/>
              <a:t>Forschungsansatz des Projekts</a:t>
            </a:r>
          </a:p>
        </p:txBody>
      </p:sp>
      <p:sp>
        <p:nvSpPr>
          <p:cNvPr id="3" name="Inhaltsplatzhalter 2"/>
          <p:cNvSpPr>
            <a:spLocks noGrp="1"/>
          </p:cNvSpPr>
          <p:nvPr>
            <p:ph idx="1"/>
          </p:nvPr>
        </p:nvSpPr>
        <p:spPr>
          <a:xfrm>
            <a:off x="179512" y="699542"/>
            <a:ext cx="8363272" cy="3463520"/>
          </a:xfrm>
        </p:spPr>
        <p:txBody>
          <a:bodyPr/>
          <a:lstStyle/>
          <a:p>
            <a:pPr>
              <a:spcBef>
                <a:spcPts val="0"/>
              </a:spcBef>
              <a:spcAft>
                <a:spcPts val="0"/>
              </a:spcAft>
              <a:defRPr/>
            </a:pPr>
            <a:r>
              <a:rPr lang="de-DE" sz="2000" dirty="0">
                <a:latin typeface="Verdana" panose="020B0604030504040204" pitchFamily="34" charset="0"/>
                <a:ea typeface="Verdana" panose="020B0604030504040204" pitchFamily="34" charset="0"/>
                <a:cs typeface="Verdana" panose="020B0604030504040204" pitchFamily="34" charset="0"/>
              </a:rPr>
              <a:t>Prä-Post-Designs </a:t>
            </a:r>
          </a:p>
          <a:p>
            <a:pPr>
              <a:spcBef>
                <a:spcPts val="0"/>
              </a:spcBef>
              <a:spcAft>
                <a:spcPts val="0"/>
              </a:spcAft>
              <a:defRPr/>
            </a:pPr>
            <a:r>
              <a:rPr lang="de-DE" sz="2000" dirty="0">
                <a:latin typeface="Verdana" panose="020B0604030504040204" pitchFamily="34" charset="0"/>
                <a:ea typeface="Verdana" panose="020B0604030504040204" pitchFamily="34" charset="0"/>
                <a:cs typeface="Verdana" panose="020B0604030504040204" pitchFamily="34" charset="0"/>
              </a:rPr>
              <a:t>Psychologischen Psychotherapeuten in den Richtlinienverfahren /EP</a:t>
            </a:r>
          </a:p>
          <a:p>
            <a:pPr>
              <a:spcBef>
                <a:spcPts val="0"/>
              </a:spcBef>
              <a:spcAft>
                <a:spcPts val="0"/>
              </a:spcAft>
              <a:defRPr/>
            </a:pPr>
            <a:r>
              <a:rPr lang="de-DE" sz="2000" dirty="0">
                <a:latin typeface="Verdana" panose="020B0604030504040204" pitchFamily="34" charset="0"/>
                <a:ea typeface="Verdana" panose="020B0604030504040204" pitchFamily="34" charset="0"/>
                <a:cs typeface="Verdana" panose="020B0604030504040204" pitchFamily="34" charset="0"/>
              </a:rPr>
              <a:t>Kompetenz nach dem </a:t>
            </a:r>
            <a:r>
              <a:rPr lang="de-DE" sz="2000" dirty="0" err="1">
                <a:latin typeface="Verdana" panose="020B0604030504040204" pitchFamily="34" charset="0"/>
                <a:ea typeface="Verdana" panose="020B0604030504040204" pitchFamily="34" charset="0"/>
                <a:cs typeface="Verdana" panose="020B0604030504040204" pitchFamily="34" charset="0"/>
              </a:rPr>
              <a:t>BPtK</a:t>
            </a:r>
            <a:r>
              <a:rPr lang="de-DE" sz="2000" dirty="0">
                <a:latin typeface="Verdana" panose="020B0604030504040204" pitchFamily="34" charset="0"/>
                <a:ea typeface="Verdana" panose="020B0604030504040204" pitchFamily="34" charset="0"/>
                <a:cs typeface="Verdana" panose="020B0604030504040204" pitchFamily="34" charset="0"/>
              </a:rPr>
              <a:t>-Positionspapier „Kernkompetenzen von Psychotherapeutinnen und Psychotherapeuten“, 2009</a:t>
            </a:r>
          </a:p>
          <a:p>
            <a:pPr marL="0" indent="0">
              <a:spcBef>
                <a:spcPts val="0"/>
              </a:spcBef>
              <a:buNone/>
              <a:defRPr/>
            </a:pPr>
            <a:endParaRPr lang="de-DE" sz="1846"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 name="Diagramm 1"/>
          <p:cNvGraphicFramePr/>
          <p:nvPr>
            <p:extLst>
              <p:ext uri="{D42A27DB-BD31-4B8C-83A1-F6EECF244321}">
                <p14:modId xmlns:p14="http://schemas.microsoft.com/office/powerpoint/2010/main" val="1755238875"/>
              </p:ext>
            </p:extLst>
          </p:nvPr>
        </p:nvGraphicFramePr>
        <p:xfrm>
          <a:off x="3635896" y="2287286"/>
          <a:ext cx="5827846" cy="2833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66101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94234"/>
            <a:ext cx="8229600" cy="857250"/>
          </a:xfrm>
        </p:spPr>
        <p:txBody>
          <a:bodyPr/>
          <a:lstStyle/>
          <a:p>
            <a:r>
              <a:rPr lang="de-DE" dirty="0"/>
              <a:t>Design</a:t>
            </a:r>
          </a:p>
        </p:txBody>
      </p:sp>
      <p:sp>
        <p:nvSpPr>
          <p:cNvPr id="4" name="Rechteck 3"/>
          <p:cNvSpPr/>
          <p:nvPr/>
        </p:nvSpPr>
        <p:spPr>
          <a:xfrm>
            <a:off x="2907928" y="1707654"/>
            <a:ext cx="4536504" cy="540060"/>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Fortgeschrittene</a:t>
            </a:r>
          </a:p>
        </p:txBody>
      </p:sp>
      <p:sp>
        <p:nvSpPr>
          <p:cNvPr id="5" name="Rechteck 4"/>
          <p:cNvSpPr/>
          <p:nvPr/>
        </p:nvSpPr>
        <p:spPr>
          <a:xfrm>
            <a:off x="1446560" y="1005576"/>
            <a:ext cx="4536504" cy="540060"/>
          </a:xfrm>
          <a:prstGeom prst="rect">
            <a:avLst/>
          </a:prstGeom>
          <a:solidFill>
            <a:srgbClr val="004A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Anfänger</a:t>
            </a:r>
          </a:p>
        </p:txBody>
      </p:sp>
      <p:cxnSp>
        <p:nvCxnSpPr>
          <p:cNvPr id="7" name="Gerade Verbindung mit Pfeil 6"/>
          <p:cNvCxnSpPr/>
          <p:nvPr/>
        </p:nvCxnSpPr>
        <p:spPr>
          <a:xfrm>
            <a:off x="1446560" y="2510775"/>
            <a:ext cx="6480720" cy="0"/>
          </a:xfrm>
          <a:prstGeom prst="straightConnector1">
            <a:avLst/>
          </a:prstGeom>
          <a:ln w="38100">
            <a:solidFill>
              <a:srgbClr val="004A6F"/>
            </a:solidFill>
            <a:tailEnd type="arrow"/>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971600" y="2564781"/>
            <a:ext cx="1008112" cy="369332"/>
          </a:xfrm>
          <a:prstGeom prst="rect">
            <a:avLst/>
          </a:prstGeom>
          <a:noFill/>
        </p:spPr>
        <p:txBody>
          <a:bodyPr wrap="square" rtlCol="0">
            <a:spAutoFit/>
          </a:bodyPr>
          <a:lstStyle/>
          <a:p>
            <a:pPr algn="ctr"/>
            <a:r>
              <a:rPr lang="de-DE" dirty="0"/>
              <a:t>0</a:t>
            </a:r>
          </a:p>
        </p:txBody>
      </p:sp>
      <p:sp>
        <p:nvSpPr>
          <p:cNvPr id="11" name="Textfeld 10"/>
          <p:cNvSpPr txBox="1"/>
          <p:nvPr/>
        </p:nvSpPr>
        <p:spPr>
          <a:xfrm>
            <a:off x="2487960" y="2564781"/>
            <a:ext cx="1008112" cy="369332"/>
          </a:xfrm>
          <a:prstGeom prst="rect">
            <a:avLst/>
          </a:prstGeom>
          <a:noFill/>
        </p:spPr>
        <p:txBody>
          <a:bodyPr wrap="square" rtlCol="0">
            <a:spAutoFit/>
          </a:bodyPr>
          <a:lstStyle/>
          <a:p>
            <a:pPr algn="ctr"/>
            <a:r>
              <a:rPr lang="de-DE" dirty="0"/>
              <a:t>1</a:t>
            </a:r>
          </a:p>
        </p:txBody>
      </p:sp>
      <p:sp>
        <p:nvSpPr>
          <p:cNvPr id="13" name="Textfeld 12"/>
          <p:cNvSpPr txBox="1"/>
          <p:nvPr/>
        </p:nvSpPr>
        <p:spPr>
          <a:xfrm>
            <a:off x="5184068" y="2564781"/>
            <a:ext cx="1008112" cy="369332"/>
          </a:xfrm>
          <a:prstGeom prst="rect">
            <a:avLst/>
          </a:prstGeom>
          <a:noFill/>
        </p:spPr>
        <p:txBody>
          <a:bodyPr wrap="square" rtlCol="0">
            <a:spAutoFit/>
          </a:bodyPr>
          <a:lstStyle/>
          <a:p>
            <a:pPr algn="ctr"/>
            <a:r>
              <a:rPr lang="de-DE" dirty="0"/>
              <a:t>3</a:t>
            </a:r>
          </a:p>
        </p:txBody>
      </p:sp>
      <p:sp>
        <p:nvSpPr>
          <p:cNvPr id="14" name="Textfeld 13"/>
          <p:cNvSpPr txBox="1"/>
          <p:nvPr/>
        </p:nvSpPr>
        <p:spPr>
          <a:xfrm>
            <a:off x="6991176" y="2564781"/>
            <a:ext cx="1008112" cy="369332"/>
          </a:xfrm>
          <a:prstGeom prst="rect">
            <a:avLst/>
          </a:prstGeom>
          <a:noFill/>
        </p:spPr>
        <p:txBody>
          <a:bodyPr wrap="square" rtlCol="0">
            <a:spAutoFit/>
          </a:bodyPr>
          <a:lstStyle/>
          <a:p>
            <a:pPr algn="ctr"/>
            <a:r>
              <a:rPr lang="de-DE" dirty="0"/>
              <a:t>4</a:t>
            </a:r>
          </a:p>
        </p:txBody>
      </p:sp>
      <p:sp>
        <p:nvSpPr>
          <p:cNvPr id="16" name="Textfeld 15"/>
          <p:cNvSpPr txBox="1"/>
          <p:nvPr/>
        </p:nvSpPr>
        <p:spPr>
          <a:xfrm>
            <a:off x="3835648" y="2564781"/>
            <a:ext cx="1008112" cy="369332"/>
          </a:xfrm>
          <a:prstGeom prst="rect">
            <a:avLst/>
          </a:prstGeom>
          <a:noFill/>
        </p:spPr>
        <p:txBody>
          <a:bodyPr wrap="square" rtlCol="0">
            <a:spAutoFit/>
          </a:bodyPr>
          <a:lstStyle/>
          <a:p>
            <a:pPr algn="ctr"/>
            <a:r>
              <a:rPr lang="de-DE" dirty="0"/>
              <a:t>2</a:t>
            </a:r>
          </a:p>
        </p:txBody>
      </p:sp>
      <p:sp>
        <p:nvSpPr>
          <p:cNvPr id="17" name="Textfeld 16"/>
          <p:cNvSpPr txBox="1"/>
          <p:nvPr/>
        </p:nvSpPr>
        <p:spPr>
          <a:xfrm>
            <a:off x="-36512" y="2301721"/>
            <a:ext cx="1440160" cy="646331"/>
          </a:xfrm>
          <a:prstGeom prst="rect">
            <a:avLst/>
          </a:prstGeom>
          <a:noFill/>
        </p:spPr>
        <p:txBody>
          <a:bodyPr wrap="square" rtlCol="0">
            <a:spAutoFit/>
          </a:bodyPr>
          <a:lstStyle/>
          <a:p>
            <a:pPr algn="ctr"/>
            <a:r>
              <a:rPr lang="de-DE" dirty="0"/>
              <a:t>Ausbildungs-jahr</a:t>
            </a:r>
          </a:p>
        </p:txBody>
      </p:sp>
      <p:sp>
        <p:nvSpPr>
          <p:cNvPr id="18" name="Textfeld 17"/>
          <p:cNvSpPr txBox="1"/>
          <p:nvPr/>
        </p:nvSpPr>
        <p:spPr>
          <a:xfrm>
            <a:off x="1158528" y="1113588"/>
            <a:ext cx="576064" cy="400110"/>
          </a:xfrm>
          <a:prstGeom prst="rect">
            <a:avLst/>
          </a:prstGeom>
          <a:solidFill>
            <a:schemeClr val="bg1">
              <a:lumMod val="50000"/>
              <a:alpha val="82000"/>
            </a:schemeClr>
          </a:solidFill>
        </p:spPr>
        <p:txBody>
          <a:bodyPr wrap="square" rtlCol="0">
            <a:spAutoFit/>
          </a:bodyPr>
          <a:lstStyle/>
          <a:p>
            <a:r>
              <a:rPr lang="de-DE" sz="2000" b="1" dirty="0" err="1">
                <a:solidFill>
                  <a:schemeClr val="bg1"/>
                </a:solidFill>
              </a:rPr>
              <a:t>Prä</a:t>
            </a:r>
            <a:endParaRPr lang="de-DE" b="1" dirty="0">
              <a:solidFill>
                <a:schemeClr val="bg1"/>
              </a:solidFill>
            </a:endParaRPr>
          </a:p>
        </p:txBody>
      </p:sp>
      <p:sp>
        <p:nvSpPr>
          <p:cNvPr id="19" name="Textfeld 18"/>
          <p:cNvSpPr txBox="1"/>
          <p:nvPr/>
        </p:nvSpPr>
        <p:spPr>
          <a:xfrm>
            <a:off x="5585916" y="1125565"/>
            <a:ext cx="641164" cy="400110"/>
          </a:xfrm>
          <a:prstGeom prst="rect">
            <a:avLst/>
          </a:prstGeom>
          <a:solidFill>
            <a:schemeClr val="bg1">
              <a:lumMod val="50000"/>
              <a:alpha val="82000"/>
            </a:schemeClr>
          </a:solidFill>
        </p:spPr>
        <p:txBody>
          <a:bodyPr wrap="square" rtlCol="0">
            <a:spAutoFit/>
          </a:bodyPr>
          <a:lstStyle/>
          <a:p>
            <a:r>
              <a:rPr lang="de-DE" sz="2000" b="1" dirty="0">
                <a:solidFill>
                  <a:schemeClr val="bg1"/>
                </a:solidFill>
              </a:rPr>
              <a:t>Post</a:t>
            </a:r>
            <a:endParaRPr lang="de-DE" b="1" dirty="0">
              <a:solidFill>
                <a:schemeClr val="bg1"/>
              </a:solidFill>
            </a:endParaRPr>
          </a:p>
        </p:txBody>
      </p:sp>
      <p:sp>
        <p:nvSpPr>
          <p:cNvPr id="20" name="Textfeld 19"/>
          <p:cNvSpPr txBox="1"/>
          <p:nvPr/>
        </p:nvSpPr>
        <p:spPr>
          <a:xfrm>
            <a:off x="2642704" y="1827643"/>
            <a:ext cx="576064" cy="400110"/>
          </a:xfrm>
          <a:prstGeom prst="rect">
            <a:avLst/>
          </a:prstGeom>
          <a:solidFill>
            <a:schemeClr val="bg1">
              <a:lumMod val="50000"/>
              <a:alpha val="82000"/>
            </a:schemeClr>
          </a:solidFill>
        </p:spPr>
        <p:txBody>
          <a:bodyPr wrap="square" rtlCol="0">
            <a:spAutoFit/>
          </a:bodyPr>
          <a:lstStyle/>
          <a:p>
            <a:r>
              <a:rPr lang="de-DE" sz="2000" b="1" dirty="0" err="1">
                <a:solidFill>
                  <a:schemeClr val="bg1"/>
                </a:solidFill>
              </a:rPr>
              <a:t>Prä</a:t>
            </a:r>
            <a:endParaRPr lang="de-DE" b="1" dirty="0">
              <a:solidFill>
                <a:schemeClr val="bg1"/>
              </a:solidFill>
            </a:endParaRPr>
          </a:p>
        </p:txBody>
      </p:sp>
      <p:sp>
        <p:nvSpPr>
          <p:cNvPr id="21" name="Textfeld 20"/>
          <p:cNvSpPr txBox="1"/>
          <p:nvPr/>
        </p:nvSpPr>
        <p:spPr>
          <a:xfrm>
            <a:off x="7070092" y="1839619"/>
            <a:ext cx="641164" cy="400110"/>
          </a:xfrm>
          <a:prstGeom prst="rect">
            <a:avLst/>
          </a:prstGeom>
          <a:solidFill>
            <a:schemeClr val="bg1">
              <a:lumMod val="50000"/>
              <a:alpha val="82000"/>
            </a:schemeClr>
          </a:solidFill>
        </p:spPr>
        <p:txBody>
          <a:bodyPr wrap="square" rtlCol="0">
            <a:spAutoFit/>
          </a:bodyPr>
          <a:lstStyle/>
          <a:p>
            <a:r>
              <a:rPr lang="de-DE" sz="2000" b="1" dirty="0">
                <a:solidFill>
                  <a:schemeClr val="bg1"/>
                </a:solidFill>
              </a:rPr>
              <a:t>Post</a:t>
            </a:r>
            <a:endParaRPr lang="de-DE" b="1" dirty="0">
              <a:solidFill>
                <a:schemeClr val="bg1"/>
              </a:solidFill>
            </a:endParaRPr>
          </a:p>
        </p:txBody>
      </p:sp>
      <p:sp>
        <p:nvSpPr>
          <p:cNvPr id="22" name="Rechteck 21"/>
          <p:cNvSpPr/>
          <p:nvPr/>
        </p:nvSpPr>
        <p:spPr>
          <a:xfrm>
            <a:off x="1230536" y="3309979"/>
            <a:ext cx="4536504" cy="54006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Kontrollgruppe</a:t>
            </a:r>
          </a:p>
        </p:txBody>
      </p:sp>
      <p:sp>
        <p:nvSpPr>
          <p:cNvPr id="23" name="Textfeld 22"/>
          <p:cNvSpPr txBox="1"/>
          <p:nvPr/>
        </p:nvSpPr>
        <p:spPr>
          <a:xfrm>
            <a:off x="942504" y="3417990"/>
            <a:ext cx="576064" cy="400110"/>
          </a:xfrm>
          <a:prstGeom prst="rect">
            <a:avLst/>
          </a:prstGeom>
          <a:solidFill>
            <a:schemeClr val="bg1">
              <a:lumMod val="95000"/>
              <a:alpha val="82000"/>
            </a:schemeClr>
          </a:solidFill>
        </p:spPr>
        <p:txBody>
          <a:bodyPr wrap="square" rtlCol="0">
            <a:spAutoFit/>
          </a:bodyPr>
          <a:lstStyle/>
          <a:p>
            <a:r>
              <a:rPr lang="de-DE" sz="2000" b="1" dirty="0" err="1">
                <a:solidFill>
                  <a:schemeClr val="bg1"/>
                </a:solidFill>
              </a:rPr>
              <a:t>Prä</a:t>
            </a:r>
            <a:endParaRPr lang="de-DE" b="1" dirty="0">
              <a:solidFill>
                <a:schemeClr val="bg1"/>
              </a:solidFill>
            </a:endParaRPr>
          </a:p>
        </p:txBody>
      </p:sp>
      <p:sp>
        <p:nvSpPr>
          <p:cNvPr id="24" name="Textfeld 23"/>
          <p:cNvSpPr txBox="1"/>
          <p:nvPr/>
        </p:nvSpPr>
        <p:spPr>
          <a:xfrm>
            <a:off x="5369892" y="3429967"/>
            <a:ext cx="641164" cy="400110"/>
          </a:xfrm>
          <a:prstGeom prst="rect">
            <a:avLst/>
          </a:prstGeom>
          <a:solidFill>
            <a:schemeClr val="bg1">
              <a:lumMod val="95000"/>
              <a:alpha val="82000"/>
            </a:schemeClr>
          </a:solidFill>
        </p:spPr>
        <p:txBody>
          <a:bodyPr wrap="square" rtlCol="0">
            <a:spAutoFit/>
          </a:bodyPr>
          <a:lstStyle/>
          <a:p>
            <a:r>
              <a:rPr lang="de-DE" sz="2000" b="1" dirty="0">
                <a:solidFill>
                  <a:schemeClr val="bg1"/>
                </a:solidFill>
              </a:rPr>
              <a:t>Post</a:t>
            </a:r>
            <a:endParaRPr lang="de-DE" b="1" dirty="0">
              <a:solidFill>
                <a:schemeClr val="bg1"/>
              </a:solidFill>
            </a:endParaRPr>
          </a:p>
        </p:txBody>
      </p:sp>
      <p:sp>
        <p:nvSpPr>
          <p:cNvPr id="25" name="Geschweifte Klammer rechts 24"/>
          <p:cNvSpPr/>
          <p:nvPr/>
        </p:nvSpPr>
        <p:spPr>
          <a:xfrm>
            <a:off x="7711256" y="951570"/>
            <a:ext cx="576064" cy="1404156"/>
          </a:xfrm>
          <a:prstGeom prst="rightBrace">
            <a:avLst/>
          </a:prstGeom>
          <a:ln w="19050">
            <a:solidFill>
              <a:srgbClr val="004A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p:cNvSpPr txBox="1"/>
          <p:nvPr/>
        </p:nvSpPr>
        <p:spPr>
          <a:xfrm>
            <a:off x="8287320" y="1167594"/>
            <a:ext cx="749176" cy="1200329"/>
          </a:xfrm>
          <a:prstGeom prst="rect">
            <a:avLst/>
          </a:prstGeom>
          <a:noFill/>
        </p:spPr>
        <p:txBody>
          <a:bodyPr wrap="square" rtlCol="0">
            <a:spAutoFit/>
          </a:bodyPr>
          <a:lstStyle/>
          <a:p>
            <a:r>
              <a:rPr lang="de-DE" sz="2400" dirty="0">
                <a:solidFill>
                  <a:srgbClr val="545455"/>
                </a:solidFill>
              </a:rPr>
              <a:t>VT</a:t>
            </a:r>
          </a:p>
          <a:p>
            <a:r>
              <a:rPr lang="de-DE" sz="2400" dirty="0" err="1">
                <a:solidFill>
                  <a:srgbClr val="545455"/>
                </a:solidFill>
              </a:rPr>
              <a:t>TfP</a:t>
            </a:r>
            <a:endParaRPr lang="de-DE" sz="2400" dirty="0">
              <a:solidFill>
                <a:srgbClr val="545455"/>
              </a:solidFill>
            </a:endParaRPr>
          </a:p>
          <a:p>
            <a:r>
              <a:rPr lang="de-DE" sz="2400" dirty="0">
                <a:solidFill>
                  <a:srgbClr val="545455"/>
                </a:solidFill>
              </a:rPr>
              <a:t>AP</a:t>
            </a:r>
            <a:endParaRPr lang="de-DE" sz="2800" dirty="0">
              <a:solidFill>
                <a:srgbClr val="545455"/>
              </a:solidFill>
            </a:endParaRPr>
          </a:p>
        </p:txBody>
      </p:sp>
      <p:sp>
        <p:nvSpPr>
          <p:cNvPr id="27" name="Geschweifte Klammer rechts 26"/>
          <p:cNvSpPr/>
          <p:nvPr/>
        </p:nvSpPr>
        <p:spPr>
          <a:xfrm>
            <a:off x="7647632" y="3255973"/>
            <a:ext cx="576064" cy="474077"/>
          </a:xfrm>
          <a:prstGeom prst="rightBrac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8" name="Textfeld 27"/>
          <p:cNvSpPr txBox="1"/>
          <p:nvPr/>
        </p:nvSpPr>
        <p:spPr>
          <a:xfrm>
            <a:off x="8215312" y="3003798"/>
            <a:ext cx="928688" cy="1015663"/>
          </a:xfrm>
          <a:prstGeom prst="rect">
            <a:avLst/>
          </a:prstGeom>
          <a:noFill/>
        </p:spPr>
        <p:txBody>
          <a:bodyPr wrap="square" rtlCol="0">
            <a:spAutoFit/>
          </a:bodyPr>
          <a:lstStyle/>
          <a:p>
            <a:r>
              <a:rPr lang="de-DE" sz="2000" dirty="0">
                <a:solidFill>
                  <a:srgbClr val="545455"/>
                </a:solidFill>
              </a:rPr>
              <a:t>Pro-</a:t>
            </a:r>
            <a:r>
              <a:rPr lang="de-DE" sz="2000" dirty="0" err="1">
                <a:solidFill>
                  <a:srgbClr val="545455"/>
                </a:solidFill>
              </a:rPr>
              <a:t>movie</a:t>
            </a:r>
            <a:r>
              <a:rPr lang="de-DE" sz="2000" dirty="0">
                <a:solidFill>
                  <a:srgbClr val="545455"/>
                </a:solidFill>
              </a:rPr>
              <a:t>-</a:t>
            </a:r>
            <a:r>
              <a:rPr lang="de-DE" sz="2000" dirty="0" err="1">
                <a:solidFill>
                  <a:srgbClr val="545455"/>
                </a:solidFill>
              </a:rPr>
              <a:t>rende</a:t>
            </a:r>
            <a:endParaRPr lang="de-DE" sz="2400" dirty="0">
              <a:solidFill>
                <a:srgbClr val="545455"/>
              </a:solidFill>
            </a:endParaRPr>
          </a:p>
        </p:txBody>
      </p:sp>
      <p:sp>
        <p:nvSpPr>
          <p:cNvPr id="29" name="Textfeld 28"/>
          <p:cNvSpPr txBox="1"/>
          <p:nvPr/>
        </p:nvSpPr>
        <p:spPr>
          <a:xfrm>
            <a:off x="913036" y="3899688"/>
            <a:ext cx="2218804" cy="830997"/>
          </a:xfrm>
          <a:prstGeom prst="rect">
            <a:avLst/>
          </a:prstGeom>
          <a:noFill/>
        </p:spPr>
        <p:txBody>
          <a:bodyPr wrap="square" rtlCol="0">
            <a:spAutoFit/>
          </a:bodyPr>
          <a:lstStyle/>
          <a:p>
            <a:r>
              <a:rPr lang="de-DE" sz="2400" dirty="0">
                <a:solidFill>
                  <a:srgbClr val="545455"/>
                </a:solidFill>
              </a:rPr>
              <a:t>N=219</a:t>
            </a:r>
          </a:p>
          <a:p>
            <a:r>
              <a:rPr lang="de-DE" sz="2400" dirty="0">
                <a:solidFill>
                  <a:srgbClr val="545455"/>
                </a:solidFill>
              </a:rPr>
              <a:t>(n=184 AT)</a:t>
            </a:r>
            <a:endParaRPr lang="de-DE" sz="2800" dirty="0">
              <a:solidFill>
                <a:srgbClr val="545455"/>
              </a:solidFill>
            </a:endParaRPr>
          </a:p>
        </p:txBody>
      </p:sp>
      <p:sp>
        <p:nvSpPr>
          <p:cNvPr id="31" name="Textfeld 30"/>
          <p:cNvSpPr txBox="1"/>
          <p:nvPr/>
        </p:nvSpPr>
        <p:spPr>
          <a:xfrm>
            <a:off x="6097612" y="3903650"/>
            <a:ext cx="2218804" cy="830997"/>
          </a:xfrm>
          <a:prstGeom prst="rect">
            <a:avLst/>
          </a:prstGeom>
          <a:noFill/>
        </p:spPr>
        <p:txBody>
          <a:bodyPr wrap="square" rtlCol="0">
            <a:spAutoFit/>
          </a:bodyPr>
          <a:lstStyle/>
          <a:p>
            <a:r>
              <a:rPr lang="de-DE" sz="2400" dirty="0">
                <a:solidFill>
                  <a:srgbClr val="545455"/>
                </a:solidFill>
              </a:rPr>
              <a:t>N=154</a:t>
            </a:r>
          </a:p>
          <a:p>
            <a:r>
              <a:rPr lang="de-DE" sz="2400" dirty="0">
                <a:solidFill>
                  <a:srgbClr val="545455"/>
                </a:solidFill>
              </a:rPr>
              <a:t>(n=128 AT)</a:t>
            </a:r>
            <a:endParaRPr lang="de-DE" sz="2800" dirty="0">
              <a:solidFill>
                <a:srgbClr val="545455"/>
              </a:solidFill>
            </a:endParaRPr>
          </a:p>
        </p:txBody>
      </p:sp>
      <p:sp>
        <p:nvSpPr>
          <p:cNvPr id="3" name="Textfeld 2">
            <a:extLst>
              <a:ext uri="{FF2B5EF4-FFF2-40B4-BE49-F238E27FC236}">
                <a16:creationId xmlns:a16="http://schemas.microsoft.com/office/drawing/2014/main" xmlns="" id="{5BF7C30E-DCF2-47EA-A1AD-C702018228C4}"/>
              </a:ext>
            </a:extLst>
          </p:cNvPr>
          <p:cNvSpPr txBox="1"/>
          <p:nvPr/>
        </p:nvSpPr>
        <p:spPr>
          <a:xfrm flipH="1">
            <a:off x="7956376" y="2402763"/>
            <a:ext cx="1014608" cy="400110"/>
          </a:xfrm>
          <a:prstGeom prst="rect">
            <a:avLst/>
          </a:prstGeom>
          <a:noFill/>
        </p:spPr>
        <p:txBody>
          <a:bodyPr wrap="square" rtlCol="0">
            <a:spAutoFit/>
          </a:bodyPr>
          <a:lstStyle/>
          <a:p>
            <a:r>
              <a:rPr lang="de-DE" sz="2000" dirty="0"/>
              <a:t>4200h</a:t>
            </a:r>
          </a:p>
        </p:txBody>
      </p:sp>
      <p:sp>
        <p:nvSpPr>
          <p:cNvPr id="30" name="Textfeld 29">
            <a:extLst>
              <a:ext uri="{FF2B5EF4-FFF2-40B4-BE49-F238E27FC236}">
                <a16:creationId xmlns:a16="http://schemas.microsoft.com/office/drawing/2014/main" xmlns="" id="{3A2ADF54-8598-4871-A522-CC0B9F610F8C}"/>
              </a:ext>
            </a:extLst>
          </p:cNvPr>
          <p:cNvSpPr txBox="1"/>
          <p:nvPr/>
        </p:nvSpPr>
        <p:spPr>
          <a:xfrm>
            <a:off x="-58716" y="1466909"/>
            <a:ext cx="1323652" cy="707886"/>
          </a:xfrm>
          <a:prstGeom prst="rect">
            <a:avLst/>
          </a:prstGeom>
          <a:noFill/>
        </p:spPr>
        <p:txBody>
          <a:bodyPr wrap="square" rtlCol="0">
            <a:spAutoFit/>
          </a:bodyPr>
          <a:lstStyle/>
          <a:p>
            <a:r>
              <a:rPr lang="de-DE" sz="2000" dirty="0">
                <a:solidFill>
                  <a:schemeClr val="bg1">
                    <a:lumMod val="50000"/>
                  </a:schemeClr>
                </a:solidFill>
              </a:rPr>
              <a:t>Psych.</a:t>
            </a:r>
          </a:p>
          <a:p>
            <a:r>
              <a:rPr lang="de-DE" sz="2000" dirty="0" err="1">
                <a:solidFill>
                  <a:schemeClr val="bg1">
                    <a:lumMod val="50000"/>
                  </a:schemeClr>
                </a:solidFill>
              </a:rPr>
              <a:t>M.Sc</a:t>
            </a:r>
            <a:r>
              <a:rPr lang="de-DE" sz="2000" dirty="0">
                <a:solidFill>
                  <a:schemeClr val="bg1">
                    <a:lumMod val="50000"/>
                  </a:schemeClr>
                </a:solidFill>
              </a:rPr>
              <a:t>./Dipl.</a:t>
            </a:r>
          </a:p>
        </p:txBody>
      </p:sp>
    </p:spTree>
    <p:extLst>
      <p:ext uri="{BB962C8B-B14F-4D97-AF65-F5344CB8AC3E}">
        <p14:creationId xmlns:p14="http://schemas.microsoft.com/office/powerpoint/2010/main" val="279267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27" grpId="0" animBg="1"/>
      <p:bldP spid="28" grpId="0"/>
      <p:bldP spid="29" grpId="0"/>
      <p:bldP spid="31"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Fragestellung</a:t>
            </a:r>
          </a:p>
        </p:txBody>
      </p:sp>
      <p:sp>
        <p:nvSpPr>
          <p:cNvPr id="3" name="Inhaltsplatzhalter 2"/>
          <p:cNvSpPr>
            <a:spLocks noGrp="1"/>
          </p:cNvSpPr>
          <p:nvPr>
            <p:ph idx="1"/>
          </p:nvPr>
        </p:nvSpPr>
        <p:spPr>
          <a:xfrm>
            <a:off x="457200" y="987574"/>
            <a:ext cx="8229600" cy="3606651"/>
          </a:xfrm>
        </p:spPr>
        <p:txBody>
          <a:bodyPr/>
          <a:lstStyle/>
          <a:p>
            <a:r>
              <a:rPr lang="de-DE" dirty="0"/>
              <a:t>Verändert sich </a:t>
            </a:r>
            <a:r>
              <a:rPr lang="de-DE" dirty="0" smtClean="0"/>
              <a:t>die Beziehungskompetenz </a:t>
            </a:r>
            <a:r>
              <a:rPr lang="de-DE" dirty="0"/>
              <a:t>im Ausbildungsverlauf (3 Jahre)</a:t>
            </a:r>
          </a:p>
          <a:p>
            <a:pPr lvl="1"/>
            <a:r>
              <a:rPr lang="de-DE" dirty="0"/>
              <a:t>In welchem Ausmaß (Effektstärken)?</a:t>
            </a:r>
          </a:p>
          <a:p>
            <a:r>
              <a:rPr lang="de-DE" dirty="0"/>
              <a:t>Welche Ausbildungsaspekte oder Eigenschaften der AT sagen die Kompetenzentwicklung voraus?</a:t>
            </a:r>
          </a:p>
        </p:txBody>
      </p:sp>
    </p:spTree>
    <p:extLst>
      <p:ext uri="{BB962C8B-B14F-4D97-AF65-F5344CB8AC3E}">
        <p14:creationId xmlns:p14="http://schemas.microsoft.com/office/powerpoint/2010/main" val="153148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3184" y="-94942"/>
            <a:ext cx="8229600" cy="857250"/>
          </a:xfrm>
        </p:spPr>
        <p:txBody>
          <a:bodyPr/>
          <a:lstStyle/>
          <a:p>
            <a:r>
              <a:rPr lang="de-DE" sz="4000" dirty="0"/>
              <a:t>Statistische</a:t>
            </a:r>
            <a:r>
              <a:rPr lang="de-DE" dirty="0"/>
              <a:t> Methoden</a:t>
            </a:r>
          </a:p>
        </p:txBody>
      </p:sp>
      <p:sp>
        <p:nvSpPr>
          <p:cNvPr id="3" name="Inhaltsplatzhalter 2"/>
          <p:cNvSpPr>
            <a:spLocks noGrp="1"/>
          </p:cNvSpPr>
          <p:nvPr>
            <p:ph idx="1"/>
          </p:nvPr>
        </p:nvSpPr>
        <p:spPr>
          <a:xfrm>
            <a:off x="457200" y="519522"/>
            <a:ext cx="8229600" cy="1599928"/>
          </a:xfrm>
        </p:spPr>
        <p:txBody>
          <a:bodyPr/>
          <a:lstStyle/>
          <a:p>
            <a:r>
              <a:rPr lang="de-DE" sz="2400" dirty="0"/>
              <a:t>Outcome: </a:t>
            </a:r>
          </a:p>
          <a:p>
            <a:pPr lvl="1"/>
            <a:r>
              <a:rPr lang="de-DE" sz="1800" dirty="0" smtClean="0"/>
              <a:t>5 </a:t>
            </a:r>
            <a:r>
              <a:rPr lang="de-DE" sz="1800" dirty="0"/>
              <a:t>Maße der </a:t>
            </a:r>
            <a:r>
              <a:rPr lang="de-DE" sz="1800" dirty="0" smtClean="0"/>
              <a:t>Beziehungs- und Personalkompetenz (</a:t>
            </a:r>
            <a:r>
              <a:rPr lang="de-DE" sz="1800" dirty="0" err="1" smtClean="0"/>
              <a:t>Introjekt</a:t>
            </a:r>
            <a:r>
              <a:rPr lang="de-DE" sz="1800" dirty="0" smtClean="0"/>
              <a:t> Affiliation, </a:t>
            </a:r>
            <a:r>
              <a:rPr lang="de-DE" sz="1800" dirty="0" err="1" smtClean="0"/>
              <a:t>Mentalisierungsinteresse</a:t>
            </a:r>
            <a:r>
              <a:rPr lang="de-DE" sz="1800" dirty="0" smtClean="0"/>
              <a:t>, </a:t>
            </a:r>
            <a:r>
              <a:rPr lang="de-DE" sz="1800" dirty="0" err="1" smtClean="0"/>
              <a:t>Healing</a:t>
            </a:r>
            <a:r>
              <a:rPr lang="de-DE" sz="1800" dirty="0" smtClean="0"/>
              <a:t> Involvement, </a:t>
            </a:r>
            <a:r>
              <a:rPr lang="de-DE" sz="1800" i="1" dirty="0" smtClean="0"/>
              <a:t>Mentalisierung, Bindung</a:t>
            </a:r>
            <a:r>
              <a:rPr lang="de-DE" sz="1800" dirty="0" smtClean="0"/>
              <a:t>)</a:t>
            </a:r>
            <a:endParaRPr lang="de-DE" sz="1800" dirty="0"/>
          </a:p>
          <a:p>
            <a:r>
              <a:rPr lang="de-DE" sz="2400" dirty="0"/>
              <a:t>Mehrebenenmodelle:</a:t>
            </a:r>
          </a:p>
          <a:p>
            <a:endParaRPr lang="de-DE" dirty="0"/>
          </a:p>
          <a:p>
            <a:endParaRPr lang="de-DE" dirty="0"/>
          </a:p>
        </p:txBody>
      </p:sp>
      <p:sp>
        <p:nvSpPr>
          <p:cNvPr id="7" name="Textfeld 6"/>
          <p:cNvSpPr txBox="1"/>
          <p:nvPr/>
        </p:nvSpPr>
        <p:spPr>
          <a:xfrm>
            <a:off x="5508104" y="4245936"/>
            <a:ext cx="1800200" cy="400110"/>
          </a:xfrm>
          <a:prstGeom prst="rect">
            <a:avLst/>
          </a:prstGeom>
          <a:noFill/>
        </p:spPr>
        <p:txBody>
          <a:bodyPr wrap="square" rtlCol="0">
            <a:spAutoFit/>
          </a:bodyPr>
          <a:lstStyle/>
          <a:p>
            <a:r>
              <a:rPr lang="de-DE" sz="2000" b="1" dirty="0">
                <a:solidFill>
                  <a:srgbClr val="545455"/>
                </a:solidFill>
              </a:rPr>
              <a:t>Level 1</a:t>
            </a:r>
          </a:p>
        </p:txBody>
      </p:sp>
      <p:sp>
        <p:nvSpPr>
          <p:cNvPr id="8" name="Textfeld 7"/>
          <p:cNvSpPr txBox="1"/>
          <p:nvPr/>
        </p:nvSpPr>
        <p:spPr>
          <a:xfrm>
            <a:off x="827584" y="4257478"/>
            <a:ext cx="3600400" cy="369332"/>
          </a:xfrm>
          <a:prstGeom prst="rect">
            <a:avLst/>
          </a:prstGeom>
          <a:noFill/>
        </p:spPr>
        <p:txBody>
          <a:bodyPr wrap="square" rtlCol="0">
            <a:spAutoFit/>
          </a:bodyPr>
          <a:lstStyle/>
          <a:p>
            <a:r>
              <a:rPr lang="de-DE" dirty="0">
                <a:solidFill>
                  <a:srgbClr val="545455"/>
                </a:solidFill>
              </a:rPr>
              <a:t>Zeitpunkt</a:t>
            </a:r>
          </a:p>
        </p:txBody>
      </p:sp>
      <p:sp>
        <p:nvSpPr>
          <p:cNvPr id="9" name="Textfeld 8"/>
          <p:cNvSpPr txBox="1"/>
          <p:nvPr/>
        </p:nvSpPr>
        <p:spPr>
          <a:xfrm>
            <a:off x="5436096" y="2556070"/>
            <a:ext cx="1800200" cy="400110"/>
          </a:xfrm>
          <a:prstGeom prst="rect">
            <a:avLst/>
          </a:prstGeom>
          <a:noFill/>
        </p:spPr>
        <p:txBody>
          <a:bodyPr wrap="square" rtlCol="0">
            <a:spAutoFit/>
          </a:bodyPr>
          <a:lstStyle/>
          <a:p>
            <a:r>
              <a:rPr lang="de-DE" sz="2000" b="1" dirty="0">
                <a:solidFill>
                  <a:srgbClr val="545455"/>
                </a:solidFill>
              </a:rPr>
              <a:t>Level 2</a:t>
            </a:r>
          </a:p>
        </p:txBody>
      </p:sp>
      <p:sp>
        <p:nvSpPr>
          <p:cNvPr id="10" name="Textfeld 9"/>
          <p:cNvSpPr txBox="1"/>
          <p:nvPr/>
        </p:nvSpPr>
        <p:spPr>
          <a:xfrm>
            <a:off x="855936" y="2463739"/>
            <a:ext cx="4220120" cy="646331"/>
          </a:xfrm>
          <a:prstGeom prst="rect">
            <a:avLst/>
          </a:prstGeom>
          <a:noFill/>
        </p:spPr>
        <p:txBody>
          <a:bodyPr wrap="square" rtlCol="0">
            <a:spAutoFit/>
          </a:bodyPr>
          <a:lstStyle/>
          <a:p>
            <a:r>
              <a:rPr lang="de-DE" dirty="0">
                <a:solidFill>
                  <a:srgbClr val="545455"/>
                </a:solidFill>
              </a:rPr>
              <a:t>Lebenszufriedenheit</a:t>
            </a:r>
          </a:p>
          <a:p>
            <a:r>
              <a:rPr lang="de-DE" dirty="0">
                <a:solidFill>
                  <a:srgbClr val="545455"/>
                </a:solidFill>
              </a:rPr>
              <a:t>Emotionaler </a:t>
            </a:r>
            <a:r>
              <a:rPr lang="de-DE" dirty="0" err="1">
                <a:solidFill>
                  <a:srgbClr val="545455"/>
                </a:solidFill>
              </a:rPr>
              <a:t>Misssbrauch</a:t>
            </a:r>
            <a:r>
              <a:rPr lang="de-DE" dirty="0">
                <a:solidFill>
                  <a:srgbClr val="545455"/>
                </a:solidFill>
              </a:rPr>
              <a:t> in der Kindheit</a:t>
            </a:r>
          </a:p>
        </p:txBody>
      </p:sp>
      <p:sp>
        <p:nvSpPr>
          <p:cNvPr id="11" name="Textfeld 10"/>
          <p:cNvSpPr txBox="1"/>
          <p:nvPr/>
        </p:nvSpPr>
        <p:spPr>
          <a:xfrm>
            <a:off x="855936" y="2949253"/>
            <a:ext cx="5580620" cy="923330"/>
          </a:xfrm>
          <a:prstGeom prst="rect">
            <a:avLst/>
          </a:prstGeom>
          <a:noFill/>
        </p:spPr>
        <p:txBody>
          <a:bodyPr wrap="square" rtlCol="0">
            <a:spAutoFit/>
          </a:bodyPr>
          <a:lstStyle/>
          <a:p>
            <a:r>
              <a:rPr lang="de-DE" dirty="0">
                <a:solidFill>
                  <a:srgbClr val="545455"/>
                </a:solidFill>
              </a:rPr>
              <a:t>Selbsterfahrung (Stunden)</a:t>
            </a:r>
          </a:p>
          <a:p>
            <a:r>
              <a:rPr lang="de-DE" dirty="0">
                <a:solidFill>
                  <a:srgbClr val="545455"/>
                </a:solidFill>
              </a:rPr>
              <a:t>Selbsterfahrung (Zufriedenheit)</a:t>
            </a:r>
          </a:p>
          <a:p>
            <a:r>
              <a:rPr lang="de-DE" dirty="0">
                <a:solidFill>
                  <a:srgbClr val="545455"/>
                </a:solidFill>
              </a:rPr>
              <a:t>Praktische Erfahrung (Stunden Patientenbehandlungen)</a:t>
            </a:r>
          </a:p>
        </p:txBody>
      </p:sp>
      <p:sp>
        <p:nvSpPr>
          <p:cNvPr id="12" name="Textfeld 11"/>
          <p:cNvSpPr txBox="1"/>
          <p:nvPr/>
        </p:nvSpPr>
        <p:spPr>
          <a:xfrm>
            <a:off x="855936" y="3755207"/>
            <a:ext cx="3600400" cy="369332"/>
          </a:xfrm>
          <a:prstGeom prst="rect">
            <a:avLst/>
          </a:prstGeom>
          <a:noFill/>
        </p:spPr>
        <p:txBody>
          <a:bodyPr wrap="square" rtlCol="0">
            <a:spAutoFit/>
          </a:bodyPr>
          <a:lstStyle/>
          <a:p>
            <a:r>
              <a:rPr lang="de-DE" dirty="0">
                <a:solidFill>
                  <a:srgbClr val="545455"/>
                </a:solidFill>
              </a:rPr>
              <a:t>Psychotherapieverfahren</a:t>
            </a:r>
          </a:p>
        </p:txBody>
      </p:sp>
      <p:sp>
        <p:nvSpPr>
          <p:cNvPr id="13" name="Textfeld 12"/>
          <p:cNvSpPr txBox="1"/>
          <p:nvPr/>
        </p:nvSpPr>
        <p:spPr>
          <a:xfrm>
            <a:off x="827584" y="1923678"/>
            <a:ext cx="3600400" cy="646331"/>
          </a:xfrm>
          <a:prstGeom prst="rect">
            <a:avLst/>
          </a:prstGeom>
          <a:noFill/>
        </p:spPr>
        <p:txBody>
          <a:bodyPr wrap="square" rtlCol="0">
            <a:spAutoFit/>
          </a:bodyPr>
          <a:lstStyle/>
          <a:p>
            <a:r>
              <a:rPr lang="de-DE" dirty="0">
                <a:solidFill>
                  <a:srgbClr val="545455"/>
                </a:solidFill>
              </a:rPr>
              <a:t>Semester</a:t>
            </a:r>
          </a:p>
          <a:p>
            <a:r>
              <a:rPr lang="de-DE" dirty="0">
                <a:solidFill>
                  <a:srgbClr val="545455"/>
                </a:solidFill>
              </a:rPr>
              <a:t>Geschlecht</a:t>
            </a:r>
          </a:p>
        </p:txBody>
      </p:sp>
    </p:spTree>
    <p:extLst>
      <p:ext uri="{BB962C8B-B14F-4D97-AF65-F5344CB8AC3E}">
        <p14:creationId xmlns:p14="http://schemas.microsoft.com/office/powerpoint/2010/main" val="236323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7505"/>
            <a:ext cx="8229600" cy="857250"/>
          </a:xfrm>
        </p:spPr>
        <p:txBody>
          <a:bodyPr/>
          <a:lstStyle/>
          <a:p>
            <a:r>
              <a:rPr lang="de-DE" sz="4000" dirty="0"/>
              <a:t>Beziehungskompetenz</a:t>
            </a:r>
            <a:br>
              <a:rPr lang="de-DE" sz="4000" dirty="0"/>
            </a:br>
            <a:r>
              <a:rPr lang="de-DE" sz="2000" i="1" dirty="0"/>
              <a:t>Intra</a:t>
            </a:r>
            <a:r>
              <a:rPr lang="de-DE" sz="2000" dirty="0"/>
              <a:t>personelle Prozesse</a:t>
            </a:r>
            <a:endParaRPr lang="de-DE" sz="4000" dirty="0"/>
          </a:p>
        </p:txBody>
      </p:sp>
      <p:sp>
        <p:nvSpPr>
          <p:cNvPr id="3" name="Inhaltsplatzhalter 2"/>
          <p:cNvSpPr>
            <a:spLocks noGrp="1"/>
          </p:cNvSpPr>
          <p:nvPr>
            <p:ph idx="1"/>
          </p:nvPr>
        </p:nvSpPr>
        <p:spPr>
          <a:xfrm>
            <a:off x="395536" y="951570"/>
            <a:ext cx="6912768" cy="2916324"/>
          </a:xfrm>
        </p:spPr>
        <p:txBody>
          <a:bodyPr/>
          <a:lstStyle/>
          <a:p>
            <a:r>
              <a:rPr lang="de-DE" sz="2400" dirty="0"/>
              <a:t>INTREX Fragebogen </a:t>
            </a:r>
            <a:r>
              <a:rPr lang="de-DE" sz="1400" dirty="0"/>
              <a:t>(</a:t>
            </a:r>
            <a:r>
              <a:rPr lang="de-DE" sz="1400" dirty="0" err="1"/>
              <a:t>Tress</a:t>
            </a:r>
            <a:r>
              <a:rPr lang="de-DE" sz="1400" dirty="0"/>
              <a:t>, 2002)</a:t>
            </a:r>
            <a:endParaRPr lang="de-DE" sz="2400" dirty="0"/>
          </a:p>
          <a:p>
            <a:pPr lvl="1"/>
            <a:r>
              <a:rPr lang="de-DE" sz="2000" dirty="0" err="1"/>
              <a:t>Introjekte</a:t>
            </a:r>
            <a:r>
              <a:rPr lang="de-DE" sz="2000" dirty="0"/>
              <a:t> </a:t>
            </a:r>
            <a:r>
              <a:rPr lang="de-DE" sz="1400" dirty="0"/>
              <a:t>(Benjamin, 1978) </a:t>
            </a:r>
            <a:r>
              <a:rPr lang="de-DE" sz="2000" dirty="0"/>
              <a:t>zur besten und </a:t>
            </a:r>
            <a:r>
              <a:rPr lang="de-DE" sz="2000" dirty="0" smtClean="0"/>
              <a:t>schlechtesten </a:t>
            </a:r>
            <a:r>
              <a:rPr lang="de-DE" sz="2000" dirty="0"/>
              <a:t>Zeit</a:t>
            </a:r>
          </a:p>
        </p:txBody>
      </p:sp>
      <p:pic>
        <p:nvPicPr>
          <p:cNvPr id="1026" name="Picture 2" descr="Inside Out Movie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7380">
            <a:off x="7155687" y="-98251"/>
            <a:ext cx="1669452" cy="1878134"/>
          </a:xfrm>
          <a:prstGeom prst="rect">
            <a:avLst/>
          </a:prstGeom>
          <a:noFill/>
          <a:extLst>
            <a:ext uri="{909E8E84-426E-40DD-AFC4-6F175D3DCCD1}">
              <a14:hiddenFill xmlns:a14="http://schemas.microsoft.com/office/drawing/2010/main">
                <a:solidFill>
                  <a:srgbClr val="FFFFFF"/>
                </a:solidFill>
              </a14:hiddenFill>
            </a:ext>
          </a:extLst>
        </p:spPr>
      </p:pic>
      <p:sp>
        <p:nvSpPr>
          <p:cNvPr id="4" name="Raute 3">
            <a:extLst>
              <a:ext uri="{FF2B5EF4-FFF2-40B4-BE49-F238E27FC236}">
                <a16:creationId xmlns:a16="http://schemas.microsoft.com/office/drawing/2014/main" xmlns="" id="{A321CE09-6A40-4ED4-B62B-A589D9CB6442}"/>
              </a:ext>
            </a:extLst>
          </p:cNvPr>
          <p:cNvSpPr/>
          <p:nvPr/>
        </p:nvSpPr>
        <p:spPr>
          <a:xfrm>
            <a:off x="1965033" y="2072084"/>
            <a:ext cx="4788532" cy="2283165"/>
          </a:xfrm>
          <a:prstGeom prst="diamond">
            <a:avLst/>
          </a:prstGeom>
          <a:noFill/>
          <a:ln>
            <a:solidFill>
              <a:srgbClr val="004A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5">
            <a:extLst>
              <a:ext uri="{FF2B5EF4-FFF2-40B4-BE49-F238E27FC236}">
                <a16:creationId xmlns:a16="http://schemas.microsoft.com/office/drawing/2014/main" xmlns="" id="{359CA1FC-156D-4190-9315-651514F397EA}"/>
              </a:ext>
            </a:extLst>
          </p:cNvPr>
          <p:cNvCxnSpPr>
            <a:cxnSpLocks/>
            <a:stCxn id="4" idx="0"/>
            <a:endCxn id="4" idx="0"/>
          </p:cNvCxnSpPr>
          <p:nvPr/>
        </p:nvCxnSpPr>
        <p:spPr>
          <a:xfrm>
            <a:off x="4359299" y="207208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xmlns="" id="{EDC38D68-D7BF-4AE9-9C71-77A63A760458}"/>
              </a:ext>
            </a:extLst>
          </p:cNvPr>
          <p:cNvCxnSpPr>
            <a:cxnSpLocks/>
            <a:stCxn id="4" idx="0"/>
            <a:endCxn id="4" idx="2"/>
          </p:cNvCxnSpPr>
          <p:nvPr/>
        </p:nvCxnSpPr>
        <p:spPr>
          <a:xfrm>
            <a:off x="4359299" y="2072084"/>
            <a:ext cx="0" cy="2283165"/>
          </a:xfrm>
          <a:prstGeom prst="line">
            <a:avLst/>
          </a:prstGeom>
          <a:ln w="28575">
            <a:solidFill>
              <a:srgbClr val="004A6F"/>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xmlns="" id="{7018D417-E82C-4A13-8DE2-81CFB44A9787}"/>
              </a:ext>
            </a:extLst>
          </p:cNvPr>
          <p:cNvCxnSpPr>
            <a:cxnSpLocks/>
            <a:stCxn id="4" idx="1"/>
            <a:endCxn id="4" idx="3"/>
          </p:cNvCxnSpPr>
          <p:nvPr/>
        </p:nvCxnSpPr>
        <p:spPr>
          <a:xfrm>
            <a:off x="1965033" y="3213667"/>
            <a:ext cx="4788532" cy="0"/>
          </a:xfrm>
          <a:prstGeom prst="line">
            <a:avLst/>
          </a:prstGeom>
          <a:ln w="28575">
            <a:solidFill>
              <a:srgbClr val="004A6F"/>
            </a:solidFill>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xmlns="" id="{3B2DF35B-8DDA-4477-B6F9-FF0811A7DB71}"/>
              </a:ext>
            </a:extLst>
          </p:cNvPr>
          <p:cNvSpPr txBox="1"/>
          <p:nvPr/>
        </p:nvSpPr>
        <p:spPr>
          <a:xfrm rot="16200000">
            <a:off x="3026815" y="2938550"/>
            <a:ext cx="2052644" cy="400110"/>
          </a:xfrm>
          <a:prstGeom prst="rect">
            <a:avLst/>
          </a:prstGeom>
          <a:noFill/>
        </p:spPr>
        <p:txBody>
          <a:bodyPr wrap="square" rtlCol="0">
            <a:spAutoFit/>
          </a:bodyPr>
          <a:lstStyle/>
          <a:p>
            <a:r>
              <a:rPr lang="de-DE" sz="2000" dirty="0" err="1">
                <a:solidFill>
                  <a:srgbClr val="545455"/>
                </a:solidFill>
              </a:rPr>
              <a:t>Interdependence</a:t>
            </a:r>
            <a:endParaRPr lang="de-DE" sz="2000" dirty="0">
              <a:solidFill>
                <a:srgbClr val="545455"/>
              </a:solidFill>
            </a:endParaRPr>
          </a:p>
        </p:txBody>
      </p:sp>
      <p:sp>
        <p:nvSpPr>
          <p:cNvPr id="15" name="Textfeld 14">
            <a:extLst>
              <a:ext uri="{FF2B5EF4-FFF2-40B4-BE49-F238E27FC236}">
                <a16:creationId xmlns:a16="http://schemas.microsoft.com/office/drawing/2014/main" xmlns="" id="{0B3B37CE-A499-4423-8439-8E24F57B991C}"/>
              </a:ext>
            </a:extLst>
          </p:cNvPr>
          <p:cNvSpPr txBox="1"/>
          <p:nvPr/>
        </p:nvSpPr>
        <p:spPr>
          <a:xfrm>
            <a:off x="4391980" y="3273828"/>
            <a:ext cx="1512168" cy="400110"/>
          </a:xfrm>
          <a:prstGeom prst="rect">
            <a:avLst/>
          </a:prstGeom>
          <a:noFill/>
        </p:spPr>
        <p:txBody>
          <a:bodyPr wrap="square" rtlCol="0">
            <a:spAutoFit/>
          </a:bodyPr>
          <a:lstStyle/>
          <a:p>
            <a:r>
              <a:rPr lang="de-DE" sz="2000" dirty="0">
                <a:solidFill>
                  <a:srgbClr val="545455"/>
                </a:solidFill>
              </a:rPr>
              <a:t>Affiliation</a:t>
            </a:r>
          </a:p>
        </p:txBody>
      </p:sp>
      <p:sp>
        <p:nvSpPr>
          <p:cNvPr id="16" name="Textfeld 15">
            <a:extLst>
              <a:ext uri="{FF2B5EF4-FFF2-40B4-BE49-F238E27FC236}">
                <a16:creationId xmlns:a16="http://schemas.microsoft.com/office/drawing/2014/main" xmlns="" id="{8760E801-65E5-40AE-8E40-22206FED2C25}"/>
              </a:ext>
            </a:extLst>
          </p:cNvPr>
          <p:cNvSpPr txBox="1"/>
          <p:nvPr/>
        </p:nvSpPr>
        <p:spPr>
          <a:xfrm>
            <a:off x="3131840" y="1712173"/>
            <a:ext cx="2268252" cy="400110"/>
          </a:xfrm>
          <a:prstGeom prst="rect">
            <a:avLst/>
          </a:prstGeom>
          <a:noFill/>
        </p:spPr>
        <p:txBody>
          <a:bodyPr wrap="square" rtlCol="0">
            <a:spAutoFit/>
          </a:bodyPr>
          <a:lstStyle/>
          <a:p>
            <a:pPr algn="ctr"/>
            <a:r>
              <a:rPr lang="de-DE" sz="2000" dirty="0" err="1">
                <a:solidFill>
                  <a:srgbClr val="545455"/>
                </a:solidFill>
              </a:rPr>
              <a:t>Self-emancipate</a:t>
            </a:r>
            <a:endParaRPr lang="de-DE" sz="2000" dirty="0">
              <a:solidFill>
                <a:srgbClr val="545455"/>
              </a:solidFill>
            </a:endParaRPr>
          </a:p>
        </p:txBody>
      </p:sp>
      <p:sp>
        <p:nvSpPr>
          <p:cNvPr id="18" name="Textfeld 17">
            <a:extLst>
              <a:ext uri="{FF2B5EF4-FFF2-40B4-BE49-F238E27FC236}">
                <a16:creationId xmlns:a16="http://schemas.microsoft.com/office/drawing/2014/main" xmlns="" id="{83CB1962-5C64-48F8-BABE-D70DB254F70F}"/>
              </a:ext>
            </a:extLst>
          </p:cNvPr>
          <p:cNvSpPr txBox="1"/>
          <p:nvPr/>
        </p:nvSpPr>
        <p:spPr>
          <a:xfrm>
            <a:off x="3225173" y="4355250"/>
            <a:ext cx="2268252" cy="400110"/>
          </a:xfrm>
          <a:prstGeom prst="rect">
            <a:avLst/>
          </a:prstGeom>
          <a:noFill/>
        </p:spPr>
        <p:txBody>
          <a:bodyPr wrap="square" rtlCol="0">
            <a:spAutoFit/>
          </a:bodyPr>
          <a:lstStyle/>
          <a:p>
            <a:pPr algn="ctr"/>
            <a:r>
              <a:rPr lang="de-DE" sz="2000" dirty="0">
                <a:solidFill>
                  <a:srgbClr val="545455"/>
                </a:solidFill>
              </a:rPr>
              <a:t>Self-</a:t>
            </a:r>
            <a:r>
              <a:rPr lang="de-DE" sz="2000" dirty="0" err="1">
                <a:solidFill>
                  <a:srgbClr val="545455"/>
                </a:solidFill>
              </a:rPr>
              <a:t>control</a:t>
            </a:r>
            <a:endParaRPr lang="de-DE" sz="2000" dirty="0">
              <a:solidFill>
                <a:srgbClr val="545455"/>
              </a:solidFill>
            </a:endParaRPr>
          </a:p>
        </p:txBody>
      </p:sp>
      <p:sp>
        <p:nvSpPr>
          <p:cNvPr id="19" name="Textfeld 18">
            <a:extLst>
              <a:ext uri="{FF2B5EF4-FFF2-40B4-BE49-F238E27FC236}">
                <a16:creationId xmlns:a16="http://schemas.microsoft.com/office/drawing/2014/main" xmlns="" id="{07391067-703A-40BA-8909-A61ED52A4304}"/>
              </a:ext>
            </a:extLst>
          </p:cNvPr>
          <p:cNvSpPr txBox="1"/>
          <p:nvPr/>
        </p:nvSpPr>
        <p:spPr>
          <a:xfrm>
            <a:off x="-156879" y="2997155"/>
            <a:ext cx="2268252" cy="400110"/>
          </a:xfrm>
          <a:prstGeom prst="rect">
            <a:avLst/>
          </a:prstGeom>
          <a:noFill/>
        </p:spPr>
        <p:txBody>
          <a:bodyPr wrap="square" rtlCol="0">
            <a:spAutoFit/>
          </a:bodyPr>
          <a:lstStyle/>
          <a:p>
            <a:pPr algn="ctr"/>
            <a:r>
              <a:rPr lang="de-DE" sz="2000" dirty="0" err="1">
                <a:solidFill>
                  <a:srgbClr val="545455"/>
                </a:solidFill>
              </a:rPr>
              <a:t>Self-attack</a:t>
            </a:r>
            <a:endParaRPr lang="de-DE" sz="2400" dirty="0">
              <a:solidFill>
                <a:srgbClr val="545455"/>
              </a:solidFill>
            </a:endParaRPr>
          </a:p>
        </p:txBody>
      </p:sp>
      <p:sp>
        <p:nvSpPr>
          <p:cNvPr id="20" name="Textfeld 19">
            <a:extLst>
              <a:ext uri="{FF2B5EF4-FFF2-40B4-BE49-F238E27FC236}">
                <a16:creationId xmlns:a16="http://schemas.microsoft.com/office/drawing/2014/main" xmlns="" id="{9853CA21-4FBE-45ED-A924-AEB22B03203E}"/>
              </a:ext>
            </a:extLst>
          </p:cNvPr>
          <p:cNvSpPr txBox="1"/>
          <p:nvPr/>
        </p:nvSpPr>
        <p:spPr>
          <a:xfrm>
            <a:off x="6634680" y="2997155"/>
            <a:ext cx="2268252" cy="400110"/>
          </a:xfrm>
          <a:prstGeom prst="rect">
            <a:avLst/>
          </a:prstGeom>
          <a:noFill/>
        </p:spPr>
        <p:txBody>
          <a:bodyPr wrap="square" rtlCol="0">
            <a:spAutoFit/>
          </a:bodyPr>
          <a:lstStyle/>
          <a:p>
            <a:pPr algn="ctr"/>
            <a:r>
              <a:rPr lang="de-DE" sz="2000" dirty="0" err="1">
                <a:solidFill>
                  <a:srgbClr val="545455"/>
                </a:solidFill>
              </a:rPr>
              <a:t>Active</a:t>
            </a:r>
            <a:r>
              <a:rPr lang="de-DE" sz="2000" dirty="0">
                <a:solidFill>
                  <a:srgbClr val="545455"/>
                </a:solidFill>
              </a:rPr>
              <a:t> </a:t>
            </a:r>
            <a:r>
              <a:rPr lang="de-DE" sz="2000" dirty="0" err="1">
                <a:solidFill>
                  <a:srgbClr val="545455"/>
                </a:solidFill>
              </a:rPr>
              <a:t>self-love</a:t>
            </a:r>
            <a:endParaRPr lang="de-DE" sz="2000" dirty="0">
              <a:solidFill>
                <a:srgbClr val="545455"/>
              </a:solidFill>
            </a:endParaRPr>
          </a:p>
        </p:txBody>
      </p:sp>
    </p:spTree>
    <p:extLst>
      <p:ext uri="{BB962C8B-B14F-4D97-AF65-F5344CB8AC3E}">
        <p14:creationId xmlns:p14="http://schemas.microsoft.com/office/powerpoint/2010/main" val="271307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3" grpId="0"/>
      <p:bldP spid="15" grpId="0"/>
      <p:bldP spid="16"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71"/>
            <a:ext cx="8229600" cy="857250"/>
          </a:xfrm>
        </p:spPr>
        <p:txBody>
          <a:bodyPr/>
          <a:lstStyle/>
          <a:p>
            <a:r>
              <a:rPr lang="de-DE" sz="4000" dirty="0"/>
              <a:t>Beziehungskompetenz</a:t>
            </a:r>
            <a:r>
              <a:rPr lang="de-DE" dirty="0"/>
              <a:t/>
            </a:r>
            <a:br>
              <a:rPr lang="de-DE" dirty="0"/>
            </a:br>
            <a:r>
              <a:rPr lang="de-DE" sz="2400" dirty="0"/>
              <a:t>Introjekt zu besten Zeiten</a:t>
            </a:r>
            <a:endParaRPr lang="de-DE" dirty="0"/>
          </a:p>
        </p:txBody>
      </p:sp>
      <p:sp>
        <p:nvSpPr>
          <p:cNvPr id="6" name="Geschweifte Klammer rechts 5"/>
          <p:cNvSpPr/>
          <p:nvPr/>
        </p:nvSpPr>
        <p:spPr>
          <a:xfrm rot="10800000" flipH="1">
            <a:off x="3797661" y="2463738"/>
            <a:ext cx="504055" cy="661574"/>
          </a:xfrm>
          <a:prstGeom prst="rightBrace">
            <a:avLst/>
          </a:prstGeom>
          <a:ln w="19050">
            <a:solidFill>
              <a:srgbClr val="5454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aphicFrame>
        <p:nvGraphicFramePr>
          <p:cNvPr id="10" name="Diagramm 9"/>
          <p:cNvGraphicFramePr/>
          <p:nvPr>
            <p:extLst>
              <p:ext uri="{D42A27DB-BD31-4B8C-83A1-F6EECF244321}">
                <p14:modId xmlns:p14="http://schemas.microsoft.com/office/powerpoint/2010/main" val="1669647105"/>
              </p:ext>
            </p:extLst>
          </p:nvPr>
        </p:nvGraphicFramePr>
        <p:xfrm>
          <a:off x="4716016" y="1322643"/>
          <a:ext cx="3672408" cy="30313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m 4"/>
          <p:cNvGraphicFramePr/>
          <p:nvPr>
            <p:extLst>
              <p:ext uri="{D42A27DB-BD31-4B8C-83A1-F6EECF244321}">
                <p14:modId xmlns:p14="http://schemas.microsoft.com/office/powerpoint/2010/main" val="225989777"/>
              </p:ext>
            </p:extLst>
          </p:nvPr>
        </p:nvGraphicFramePr>
        <p:xfrm>
          <a:off x="212912" y="1275606"/>
          <a:ext cx="3672408" cy="308531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feld 6"/>
          <p:cNvSpPr txBox="1"/>
          <p:nvPr/>
        </p:nvSpPr>
        <p:spPr>
          <a:xfrm>
            <a:off x="4062760" y="2679762"/>
            <a:ext cx="653257" cy="369332"/>
          </a:xfrm>
          <a:prstGeom prst="rect">
            <a:avLst/>
          </a:prstGeom>
          <a:noFill/>
        </p:spPr>
        <p:txBody>
          <a:bodyPr wrap="square" rtlCol="0">
            <a:spAutoFit/>
          </a:bodyPr>
          <a:lstStyle/>
          <a:p>
            <a:pPr algn="ctr"/>
            <a:r>
              <a:rPr lang="de-DE" dirty="0">
                <a:solidFill>
                  <a:srgbClr val="545455"/>
                </a:solidFill>
              </a:rPr>
              <a:t>*</a:t>
            </a:r>
          </a:p>
        </p:txBody>
      </p:sp>
      <p:sp>
        <p:nvSpPr>
          <p:cNvPr id="8" name="Geschweifte Klammer rechts 7"/>
          <p:cNvSpPr/>
          <p:nvPr/>
        </p:nvSpPr>
        <p:spPr>
          <a:xfrm rot="16200000" flipH="1">
            <a:off x="1815089" y="1591358"/>
            <a:ext cx="270032" cy="882100"/>
          </a:xfrm>
          <a:prstGeom prst="rightBrace">
            <a:avLst/>
          </a:prstGeom>
          <a:ln w="19050">
            <a:solidFill>
              <a:srgbClr val="5454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feld 8"/>
          <p:cNvSpPr txBox="1"/>
          <p:nvPr/>
        </p:nvSpPr>
        <p:spPr>
          <a:xfrm>
            <a:off x="1623477" y="2224696"/>
            <a:ext cx="653257" cy="369332"/>
          </a:xfrm>
          <a:prstGeom prst="rect">
            <a:avLst/>
          </a:prstGeom>
          <a:noFill/>
        </p:spPr>
        <p:txBody>
          <a:bodyPr wrap="square" rtlCol="0">
            <a:spAutoFit/>
          </a:bodyPr>
          <a:lstStyle/>
          <a:p>
            <a:pPr algn="ctr"/>
            <a:r>
              <a:rPr lang="de-DE" dirty="0">
                <a:solidFill>
                  <a:srgbClr val="545455"/>
                </a:solidFill>
              </a:rPr>
              <a:t>*</a:t>
            </a:r>
          </a:p>
        </p:txBody>
      </p:sp>
      <p:sp>
        <p:nvSpPr>
          <p:cNvPr id="3" name="Textfeld 2"/>
          <p:cNvSpPr txBox="1"/>
          <p:nvPr/>
        </p:nvSpPr>
        <p:spPr>
          <a:xfrm>
            <a:off x="2069094" y="2281967"/>
            <a:ext cx="771365" cy="400110"/>
          </a:xfrm>
          <a:prstGeom prst="rect">
            <a:avLst/>
          </a:prstGeom>
          <a:noFill/>
        </p:spPr>
        <p:txBody>
          <a:bodyPr wrap="none" rtlCol="0">
            <a:spAutoFit/>
          </a:bodyPr>
          <a:lstStyle/>
          <a:p>
            <a:r>
              <a:rPr lang="de-DE" sz="2000" dirty="0"/>
              <a:t>d=.30</a:t>
            </a:r>
          </a:p>
        </p:txBody>
      </p:sp>
      <p:sp>
        <p:nvSpPr>
          <p:cNvPr id="13" name="Textfeld 12">
            <a:extLst>
              <a:ext uri="{FF2B5EF4-FFF2-40B4-BE49-F238E27FC236}">
                <a16:creationId xmlns:a16="http://schemas.microsoft.com/office/drawing/2014/main" xmlns="" id="{3F78BF88-CF2B-4670-8913-DF11A84C6831}"/>
              </a:ext>
            </a:extLst>
          </p:cNvPr>
          <p:cNvSpPr txBox="1"/>
          <p:nvPr/>
        </p:nvSpPr>
        <p:spPr>
          <a:xfrm>
            <a:off x="323528" y="971132"/>
            <a:ext cx="1512168" cy="461665"/>
          </a:xfrm>
          <a:prstGeom prst="rect">
            <a:avLst/>
          </a:prstGeom>
          <a:noFill/>
        </p:spPr>
        <p:txBody>
          <a:bodyPr wrap="square" rtlCol="0">
            <a:spAutoFit/>
          </a:bodyPr>
          <a:lstStyle/>
          <a:p>
            <a:r>
              <a:rPr lang="de-DE" sz="2400" dirty="0">
                <a:solidFill>
                  <a:srgbClr val="545455"/>
                </a:solidFill>
              </a:rPr>
              <a:t>Affiliation</a:t>
            </a:r>
          </a:p>
        </p:txBody>
      </p:sp>
      <p:sp>
        <p:nvSpPr>
          <p:cNvPr id="14" name="Textfeld 13">
            <a:extLst>
              <a:ext uri="{FF2B5EF4-FFF2-40B4-BE49-F238E27FC236}">
                <a16:creationId xmlns:a16="http://schemas.microsoft.com/office/drawing/2014/main" xmlns="" id="{43BF2016-AF16-4C24-8258-2C8DA4FE87DE}"/>
              </a:ext>
            </a:extLst>
          </p:cNvPr>
          <p:cNvSpPr txBox="1"/>
          <p:nvPr/>
        </p:nvSpPr>
        <p:spPr>
          <a:xfrm>
            <a:off x="4788024" y="971132"/>
            <a:ext cx="2592288" cy="461665"/>
          </a:xfrm>
          <a:prstGeom prst="rect">
            <a:avLst/>
          </a:prstGeom>
          <a:noFill/>
        </p:spPr>
        <p:txBody>
          <a:bodyPr wrap="square" rtlCol="0">
            <a:spAutoFit/>
          </a:bodyPr>
          <a:lstStyle/>
          <a:p>
            <a:r>
              <a:rPr lang="de-DE" sz="2400" dirty="0" err="1">
                <a:solidFill>
                  <a:srgbClr val="545455"/>
                </a:solidFill>
              </a:rPr>
              <a:t>Interdependence</a:t>
            </a:r>
            <a:endParaRPr lang="de-DE" sz="2400" dirty="0">
              <a:solidFill>
                <a:srgbClr val="545455"/>
              </a:solidFill>
            </a:endParaRPr>
          </a:p>
        </p:txBody>
      </p:sp>
      <p:sp>
        <p:nvSpPr>
          <p:cNvPr id="12" name="Textfeld 11">
            <a:extLst>
              <a:ext uri="{FF2B5EF4-FFF2-40B4-BE49-F238E27FC236}">
                <a16:creationId xmlns:a16="http://schemas.microsoft.com/office/drawing/2014/main" xmlns="" id="{4BC66765-043B-42BA-BA10-942464753744}"/>
              </a:ext>
            </a:extLst>
          </p:cNvPr>
          <p:cNvSpPr txBox="1"/>
          <p:nvPr/>
        </p:nvSpPr>
        <p:spPr>
          <a:xfrm flipH="1">
            <a:off x="7380312" y="4336363"/>
            <a:ext cx="1008112" cy="400110"/>
          </a:xfrm>
          <a:prstGeom prst="rect">
            <a:avLst/>
          </a:prstGeom>
          <a:noFill/>
        </p:spPr>
        <p:txBody>
          <a:bodyPr wrap="square" rtlCol="0">
            <a:spAutoFit/>
          </a:bodyPr>
          <a:lstStyle/>
          <a:p>
            <a:r>
              <a:rPr lang="de-DE" sz="2000" dirty="0"/>
              <a:t>n=115</a:t>
            </a:r>
          </a:p>
        </p:txBody>
      </p:sp>
    </p:spTree>
    <p:extLst>
      <p:ext uri="{BB962C8B-B14F-4D97-AF65-F5344CB8AC3E}">
        <p14:creationId xmlns:p14="http://schemas.microsoft.com/office/powerpoint/2010/main" val="3945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10" grpId="0">
        <p:bldAsOne/>
      </p:bldGraphic>
      <p:bldGraphic spid="5" grpId="0">
        <p:bldAsOne/>
      </p:bldGraphic>
      <p:bldP spid="7" grpId="0"/>
      <p:bldP spid="8" grpId="0" animBg="1"/>
      <p:bldP spid="9"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 12"/>
          <p:cNvGraphicFramePr/>
          <p:nvPr>
            <p:extLst>
              <p:ext uri="{D42A27DB-BD31-4B8C-83A1-F6EECF244321}">
                <p14:modId xmlns:p14="http://schemas.microsoft.com/office/powerpoint/2010/main" val="495064328"/>
              </p:ext>
            </p:extLst>
          </p:nvPr>
        </p:nvGraphicFramePr>
        <p:xfrm>
          <a:off x="448048" y="1439986"/>
          <a:ext cx="3672408" cy="2916323"/>
        </p:xfrm>
        <a:graphic>
          <a:graphicData uri="http://schemas.openxmlformats.org/drawingml/2006/chart">
            <c:chart xmlns:c="http://schemas.openxmlformats.org/drawingml/2006/chart" xmlns:r="http://schemas.openxmlformats.org/officeDocument/2006/relationships" r:id="rId3"/>
          </a:graphicData>
        </a:graphic>
      </p:graphicFrame>
      <p:sp>
        <p:nvSpPr>
          <p:cNvPr id="8" name="Geschweifte Klammer rechts 7"/>
          <p:cNvSpPr/>
          <p:nvPr/>
        </p:nvSpPr>
        <p:spPr>
          <a:xfrm rot="16200000" flipH="1">
            <a:off x="2069722" y="2940101"/>
            <a:ext cx="270032" cy="882100"/>
          </a:xfrm>
          <a:prstGeom prst="rightBrace">
            <a:avLst/>
          </a:prstGeom>
          <a:ln w="19050">
            <a:solidFill>
              <a:srgbClr val="5454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 name="Textfeld 13"/>
          <p:cNvSpPr txBox="1"/>
          <p:nvPr/>
        </p:nvSpPr>
        <p:spPr>
          <a:xfrm>
            <a:off x="1763689" y="3462160"/>
            <a:ext cx="849913" cy="400110"/>
          </a:xfrm>
          <a:prstGeom prst="rect">
            <a:avLst/>
          </a:prstGeom>
          <a:noFill/>
        </p:spPr>
        <p:txBody>
          <a:bodyPr wrap="none" rtlCol="0">
            <a:spAutoFit/>
          </a:bodyPr>
          <a:lstStyle/>
          <a:p>
            <a:r>
              <a:rPr lang="de-DE" sz="2000" dirty="0"/>
              <a:t>d=-.54</a:t>
            </a:r>
          </a:p>
        </p:txBody>
      </p:sp>
      <p:graphicFrame>
        <p:nvGraphicFramePr>
          <p:cNvPr id="16" name="Diagramm 15"/>
          <p:cNvGraphicFramePr/>
          <p:nvPr>
            <p:extLst>
              <p:ext uri="{D42A27DB-BD31-4B8C-83A1-F6EECF244321}">
                <p14:modId xmlns:p14="http://schemas.microsoft.com/office/powerpoint/2010/main" val="1604866991"/>
              </p:ext>
            </p:extLst>
          </p:nvPr>
        </p:nvGraphicFramePr>
        <p:xfrm>
          <a:off x="4716016" y="1437625"/>
          <a:ext cx="3672408" cy="291632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el 1"/>
          <p:cNvSpPr>
            <a:spLocks noGrp="1"/>
          </p:cNvSpPr>
          <p:nvPr>
            <p:ph type="title"/>
          </p:nvPr>
        </p:nvSpPr>
        <p:spPr>
          <a:xfrm>
            <a:off x="457200" y="59821"/>
            <a:ext cx="8229600" cy="857250"/>
          </a:xfrm>
        </p:spPr>
        <p:txBody>
          <a:bodyPr/>
          <a:lstStyle/>
          <a:p>
            <a:r>
              <a:rPr lang="de-DE" sz="4000" dirty="0"/>
              <a:t>Beziehungskompetenz</a:t>
            </a:r>
            <a:br>
              <a:rPr lang="de-DE" sz="4000" dirty="0"/>
            </a:br>
            <a:r>
              <a:rPr lang="de-DE" sz="2400" dirty="0"/>
              <a:t>Introjekt zu schlechten Zeiten</a:t>
            </a:r>
            <a:endParaRPr lang="de-DE" sz="4000" dirty="0"/>
          </a:p>
        </p:txBody>
      </p:sp>
      <p:sp>
        <p:nvSpPr>
          <p:cNvPr id="9" name="Textfeld 8"/>
          <p:cNvSpPr txBox="1"/>
          <p:nvPr/>
        </p:nvSpPr>
        <p:spPr>
          <a:xfrm>
            <a:off x="2483769" y="2571750"/>
            <a:ext cx="653257" cy="369332"/>
          </a:xfrm>
          <a:prstGeom prst="rect">
            <a:avLst/>
          </a:prstGeom>
          <a:noFill/>
        </p:spPr>
        <p:txBody>
          <a:bodyPr wrap="square" rtlCol="0">
            <a:spAutoFit/>
          </a:bodyPr>
          <a:lstStyle/>
          <a:p>
            <a:pPr algn="ctr"/>
            <a:r>
              <a:rPr lang="de-DE" dirty="0">
                <a:solidFill>
                  <a:srgbClr val="545455"/>
                </a:solidFill>
              </a:rPr>
              <a:t>*</a:t>
            </a:r>
          </a:p>
        </p:txBody>
      </p:sp>
      <p:sp>
        <p:nvSpPr>
          <p:cNvPr id="11" name="Textfeld 10">
            <a:extLst>
              <a:ext uri="{FF2B5EF4-FFF2-40B4-BE49-F238E27FC236}">
                <a16:creationId xmlns:a16="http://schemas.microsoft.com/office/drawing/2014/main" xmlns="" id="{9EB2AC75-BE1F-40B2-8FEA-0B3E5F54F50D}"/>
              </a:ext>
            </a:extLst>
          </p:cNvPr>
          <p:cNvSpPr txBox="1"/>
          <p:nvPr/>
        </p:nvSpPr>
        <p:spPr>
          <a:xfrm>
            <a:off x="323528" y="1091376"/>
            <a:ext cx="1512168" cy="461665"/>
          </a:xfrm>
          <a:prstGeom prst="rect">
            <a:avLst/>
          </a:prstGeom>
          <a:noFill/>
        </p:spPr>
        <p:txBody>
          <a:bodyPr wrap="square" rtlCol="0">
            <a:spAutoFit/>
          </a:bodyPr>
          <a:lstStyle/>
          <a:p>
            <a:r>
              <a:rPr lang="de-DE" sz="2400" dirty="0">
                <a:solidFill>
                  <a:srgbClr val="545455"/>
                </a:solidFill>
              </a:rPr>
              <a:t>Affiliation</a:t>
            </a:r>
          </a:p>
        </p:txBody>
      </p:sp>
      <p:sp>
        <p:nvSpPr>
          <p:cNvPr id="12" name="Textfeld 11">
            <a:extLst>
              <a:ext uri="{FF2B5EF4-FFF2-40B4-BE49-F238E27FC236}">
                <a16:creationId xmlns:a16="http://schemas.microsoft.com/office/drawing/2014/main" xmlns="" id="{26D2286A-6F05-4630-9551-8F7B0228070A}"/>
              </a:ext>
            </a:extLst>
          </p:cNvPr>
          <p:cNvSpPr txBox="1"/>
          <p:nvPr/>
        </p:nvSpPr>
        <p:spPr>
          <a:xfrm>
            <a:off x="6516216" y="1059582"/>
            <a:ext cx="2592288" cy="461665"/>
          </a:xfrm>
          <a:prstGeom prst="rect">
            <a:avLst/>
          </a:prstGeom>
          <a:noFill/>
        </p:spPr>
        <p:txBody>
          <a:bodyPr wrap="square" rtlCol="0">
            <a:spAutoFit/>
          </a:bodyPr>
          <a:lstStyle/>
          <a:p>
            <a:r>
              <a:rPr lang="de-DE" sz="2400" dirty="0" err="1">
                <a:solidFill>
                  <a:srgbClr val="545455"/>
                </a:solidFill>
              </a:rPr>
              <a:t>Interdependence</a:t>
            </a:r>
            <a:endParaRPr lang="de-DE" sz="2400" dirty="0">
              <a:solidFill>
                <a:srgbClr val="545455"/>
              </a:solidFill>
            </a:endParaRPr>
          </a:p>
        </p:txBody>
      </p:sp>
      <p:sp>
        <p:nvSpPr>
          <p:cNvPr id="10" name="Textfeld 9">
            <a:extLst>
              <a:ext uri="{FF2B5EF4-FFF2-40B4-BE49-F238E27FC236}">
                <a16:creationId xmlns:a16="http://schemas.microsoft.com/office/drawing/2014/main" xmlns="" id="{810B4CC3-5FED-4B98-938B-59EBB5DAB959}"/>
              </a:ext>
            </a:extLst>
          </p:cNvPr>
          <p:cNvSpPr txBox="1"/>
          <p:nvPr/>
        </p:nvSpPr>
        <p:spPr>
          <a:xfrm flipH="1">
            <a:off x="7380312" y="4299942"/>
            <a:ext cx="1008112" cy="400110"/>
          </a:xfrm>
          <a:prstGeom prst="rect">
            <a:avLst/>
          </a:prstGeom>
          <a:noFill/>
        </p:spPr>
        <p:txBody>
          <a:bodyPr wrap="square" rtlCol="0">
            <a:spAutoFit/>
          </a:bodyPr>
          <a:lstStyle/>
          <a:p>
            <a:r>
              <a:rPr lang="de-DE" sz="2000" dirty="0"/>
              <a:t>n=116</a:t>
            </a:r>
          </a:p>
        </p:txBody>
      </p:sp>
    </p:spTree>
    <p:extLst>
      <p:ext uri="{BB962C8B-B14F-4D97-AF65-F5344CB8AC3E}">
        <p14:creationId xmlns:p14="http://schemas.microsoft.com/office/powerpoint/2010/main" val="33851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8" grpId="0" animBg="1"/>
      <p:bldP spid="14" grpId="0"/>
      <p:bldGraphic spid="16" grpId="0">
        <p:bldAsOne/>
      </p:bldGraphic>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el 1"/>
          <p:cNvSpPr>
            <a:spLocks noGrp="1"/>
          </p:cNvSpPr>
          <p:nvPr>
            <p:ph type="title" idx="4294967295"/>
          </p:nvPr>
        </p:nvSpPr>
        <p:spPr>
          <a:xfrm>
            <a:off x="-159490" y="249492"/>
            <a:ext cx="9324975" cy="810815"/>
          </a:xfrm>
          <a:prstGeom prst="rect">
            <a:avLst/>
          </a:prstGeom>
        </p:spPr>
        <p:txBody>
          <a:bodyPr/>
          <a:lstStyle/>
          <a:p>
            <a:pPr eaLnBrk="1" hangingPunct="1"/>
            <a:r>
              <a:rPr lang="de-DE" altLang="de-DE" sz="3200" dirty="0"/>
              <a:t>Therapeutenseitige Prädiktoren für </a:t>
            </a:r>
            <a:br>
              <a:rPr lang="de-DE" altLang="de-DE" sz="3200" dirty="0"/>
            </a:br>
            <a:r>
              <a:rPr lang="de-DE" altLang="de-DE" sz="3200" dirty="0"/>
              <a:t>schlechten Therapieerfolg</a:t>
            </a:r>
          </a:p>
        </p:txBody>
      </p:sp>
      <p:sp>
        <p:nvSpPr>
          <p:cNvPr id="136196" name="Inhaltsplatzhalter 2"/>
          <p:cNvSpPr>
            <a:spLocks/>
          </p:cNvSpPr>
          <p:nvPr/>
        </p:nvSpPr>
        <p:spPr bwMode="auto">
          <a:xfrm>
            <a:off x="4716016" y="4758993"/>
            <a:ext cx="3456385"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spcBef>
                <a:spcPct val="20000"/>
              </a:spcBef>
            </a:pPr>
            <a:r>
              <a:rPr lang="de-DE" altLang="de-DE" sz="1600" dirty="0">
                <a:solidFill>
                  <a:srgbClr val="003366"/>
                </a:solidFill>
              </a:rPr>
              <a:t>(Mohr 1995, zit. n. </a:t>
            </a:r>
            <a:r>
              <a:rPr lang="de-DE" altLang="de-DE" sz="1600" dirty="0" err="1">
                <a:solidFill>
                  <a:srgbClr val="003366"/>
                </a:solidFill>
              </a:rPr>
              <a:t>Mestel</a:t>
            </a:r>
            <a:r>
              <a:rPr lang="de-DE" altLang="de-DE" sz="1600" dirty="0">
                <a:solidFill>
                  <a:srgbClr val="003366"/>
                </a:solidFill>
              </a:rPr>
              <a:t> 2013)</a:t>
            </a:r>
          </a:p>
        </p:txBody>
      </p:sp>
      <p:sp>
        <p:nvSpPr>
          <p:cNvPr id="5" name="Inhaltsplatzhalter 2"/>
          <p:cNvSpPr txBox="1">
            <a:spLocks/>
          </p:cNvSpPr>
          <p:nvPr/>
        </p:nvSpPr>
        <p:spPr bwMode="auto">
          <a:xfrm>
            <a:off x="254179" y="1419622"/>
            <a:ext cx="8497639" cy="347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a:lstStyle>
          <a:p>
            <a:pPr marL="268288" indent="-268288">
              <a:lnSpc>
                <a:spcPct val="90000"/>
              </a:lnSpc>
            </a:pPr>
            <a:r>
              <a:rPr lang="de-DE" altLang="de-DE" sz="2000" kern="0" dirty="0">
                <a:solidFill>
                  <a:srgbClr val="003366"/>
                </a:solidFill>
              </a:rPr>
              <a:t>Übersichtsarbeit von Hoffmann et al. (2008)</a:t>
            </a:r>
          </a:p>
          <a:p>
            <a:pPr marL="268288" indent="-268288">
              <a:lnSpc>
                <a:spcPct val="90000"/>
              </a:lnSpc>
            </a:pPr>
            <a:r>
              <a:rPr lang="de-DE" altLang="de-DE" sz="2000" kern="0" dirty="0">
                <a:solidFill>
                  <a:srgbClr val="003366"/>
                </a:solidFill>
              </a:rPr>
              <a:t>„Schlechte“ Therapeuten…</a:t>
            </a:r>
          </a:p>
          <a:p>
            <a:pPr marL="806450" lvl="1" indent="-358775">
              <a:lnSpc>
                <a:spcPct val="90000"/>
              </a:lnSpc>
              <a:buFontTx/>
              <a:buAutoNum type="arabicPeriod"/>
            </a:pPr>
            <a:r>
              <a:rPr lang="de-DE" altLang="de-DE" sz="2000" kern="0" dirty="0">
                <a:solidFill>
                  <a:srgbClr val="003366"/>
                </a:solidFill>
              </a:rPr>
              <a:t>verfügen über mangelnde Empathie</a:t>
            </a:r>
          </a:p>
          <a:p>
            <a:pPr marL="806450" lvl="1" indent="-358775">
              <a:lnSpc>
                <a:spcPct val="90000"/>
              </a:lnSpc>
              <a:buFontTx/>
              <a:buAutoNum type="arabicPeriod"/>
            </a:pPr>
            <a:r>
              <a:rPr lang="de-DE" altLang="de-DE" sz="2000" kern="0" dirty="0">
                <a:solidFill>
                  <a:srgbClr val="003366"/>
                </a:solidFill>
              </a:rPr>
              <a:t>unterschätzen die Probleme der Patienten</a:t>
            </a:r>
          </a:p>
          <a:p>
            <a:pPr marL="806450" lvl="1" indent="-358775">
              <a:lnSpc>
                <a:spcPct val="90000"/>
              </a:lnSpc>
              <a:buFontTx/>
              <a:buAutoNum type="arabicPeriod"/>
            </a:pPr>
            <a:r>
              <a:rPr lang="de-DE" altLang="de-DE" sz="2000" kern="0" dirty="0">
                <a:solidFill>
                  <a:srgbClr val="003366"/>
                </a:solidFill>
              </a:rPr>
              <a:t>verstricken sich in negative Gegenübertragung (reagieren z.B. enttäuscht oder feindselig)</a:t>
            </a:r>
          </a:p>
          <a:p>
            <a:pPr marL="806450" lvl="1" indent="-358775">
              <a:lnSpc>
                <a:spcPct val="90000"/>
              </a:lnSpc>
              <a:buFontTx/>
              <a:buAutoNum type="arabicPeriod"/>
            </a:pPr>
            <a:r>
              <a:rPr lang="de-DE" altLang="de-DE" sz="2000" kern="0" dirty="0">
                <a:solidFill>
                  <a:srgbClr val="003366"/>
                </a:solidFill>
              </a:rPr>
              <a:t>verfügen über schlechte Technik (setzen z.B. zu häufig Übertragungsdeutungen ein)</a:t>
            </a:r>
          </a:p>
          <a:p>
            <a:pPr marL="806450" lvl="1" indent="-358775">
              <a:lnSpc>
                <a:spcPct val="90000"/>
              </a:lnSpc>
              <a:buFontTx/>
              <a:buAutoNum type="arabicPeriod"/>
            </a:pPr>
            <a:r>
              <a:rPr lang="de-DE" altLang="de-DE" sz="2000" kern="0" dirty="0">
                <a:solidFill>
                  <a:srgbClr val="003366"/>
                </a:solidFill>
              </a:rPr>
              <a:t>stimmen nicht mit dem Patienten bezüglich des Therapieprozesses überein (keine tragfähige </a:t>
            </a:r>
            <a:r>
              <a:rPr lang="de-DE" altLang="de-DE" sz="2000" kern="0" dirty="0" err="1">
                <a:solidFill>
                  <a:srgbClr val="003366"/>
                </a:solidFill>
              </a:rPr>
              <a:t>Ther</a:t>
            </a:r>
            <a:r>
              <a:rPr lang="de-DE" altLang="de-DE" sz="2000" kern="0" dirty="0">
                <a:solidFill>
                  <a:srgbClr val="003366"/>
                </a:solidFill>
              </a:rPr>
              <a:t>.-Pat.-Beziehungen)</a:t>
            </a:r>
          </a:p>
        </p:txBody>
      </p:sp>
    </p:spTree>
    <p:extLst>
      <p:ext uri="{BB962C8B-B14F-4D97-AF65-F5344CB8AC3E}">
        <p14:creationId xmlns:p14="http://schemas.microsoft.com/office/powerpoint/2010/main" val="25546513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867991060"/>
              </p:ext>
            </p:extLst>
          </p:nvPr>
        </p:nvGraphicFramePr>
        <p:xfrm>
          <a:off x="323528" y="1060152"/>
          <a:ext cx="5832648" cy="2933700"/>
        </p:xfrm>
        <a:graphic>
          <a:graphicData uri="http://schemas.openxmlformats.org/drawingml/2006/table">
            <a:tbl>
              <a:tblPr firstRow="1" bandRow="1">
                <a:tableStyleId>{5C22544A-7EE6-4342-B048-85BDC9FD1C3A}</a:tableStyleId>
              </a:tblPr>
              <a:tblGrid>
                <a:gridCol w="3124632">
                  <a:extLst>
                    <a:ext uri="{9D8B030D-6E8A-4147-A177-3AD203B41FA5}">
                      <a16:colId xmlns:a16="http://schemas.microsoft.com/office/drawing/2014/main" xmlns="" val="20000"/>
                    </a:ext>
                  </a:extLst>
                </a:gridCol>
                <a:gridCol w="1313252">
                  <a:extLst>
                    <a:ext uri="{9D8B030D-6E8A-4147-A177-3AD203B41FA5}">
                      <a16:colId xmlns:a16="http://schemas.microsoft.com/office/drawing/2014/main" xmlns="" val="20001"/>
                    </a:ext>
                  </a:extLst>
                </a:gridCol>
                <a:gridCol w="1394764">
                  <a:extLst>
                    <a:ext uri="{9D8B030D-6E8A-4147-A177-3AD203B41FA5}">
                      <a16:colId xmlns:a16="http://schemas.microsoft.com/office/drawing/2014/main" xmlns="" val="20002"/>
                    </a:ext>
                  </a:extLst>
                </a:gridCol>
              </a:tblGrid>
              <a:tr h="278130">
                <a:tc>
                  <a:txBody>
                    <a:bodyPr/>
                    <a:lstStyle/>
                    <a:p>
                      <a:endParaRPr lang="de-DE" sz="1400" dirty="0"/>
                    </a:p>
                  </a:txBody>
                  <a:tcPr marT="34290" marB="34290"/>
                </a:tc>
                <a:tc gridSpan="2">
                  <a:txBody>
                    <a:bodyPr/>
                    <a:lstStyle/>
                    <a:p>
                      <a:pPr algn="ctr"/>
                      <a:r>
                        <a:rPr lang="de-DE" sz="1400" dirty="0"/>
                        <a:t>Zu besten Zeiten</a:t>
                      </a:r>
                    </a:p>
                  </a:txBody>
                  <a:tcPr marT="34290" marB="34290"/>
                </a:tc>
                <a:tc hMerge="1">
                  <a:txBody>
                    <a:bodyPr/>
                    <a:lstStyle/>
                    <a:p>
                      <a:pPr lvl="0" algn="l"/>
                      <a:endParaRPr lang="de-DE" i="1" dirty="0"/>
                    </a:p>
                  </a:txBody>
                  <a:tcPr/>
                </a:tc>
                <a:extLst>
                  <a:ext uri="{0D108BD9-81ED-4DB2-BD59-A6C34878D82A}">
                    <a16:rowId xmlns:a16="http://schemas.microsoft.com/office/drawing/2014/main" xmlns="" val="4088265002"/>
                  </a:ext>
                </a:extLst>
              </a:tr>
              <a:tr h="278130">
                <a:tc>
                  <a:txBody>
                    <a:bodyPr/>
                    <a:lstStyle/>
                    <a:p>
                      <a:r>
                        <a:rPr lang="de-DE" sz="1400" b="1" dirty="0">
                          <a:solidFill>
                            <a:schemeClr val="bg1"/>
                          </a:solidFill>
                        </a:rPr>
                        <a:t>MLM (Prädiktoren)</a:t>
                      </a:r>
                    </a:p>
                  </a:txBody>
                  <a:tcPr marT="34290" marB="34290">
                    <a:solidFill>
                      <a:schemeClr val="accent1"/>
                    </a:solidFill>
                  </a:tcPr>
                </a:tc>
                <a:tc>
                  <a:txBody>
                    <a:bodyPr/>
                    <a:lstStyle/>
                    <a:p>
                      <a:r>
                        <a:rPr lang="el-GR" sz="1400" b="1" dirty="0">
                          <a:solidFill>
                            <a:schemeClr val="bg1"/>
                          </a:solidFill>
                        </a:rPr>
                        <a:t>β</a:t>
                      </a:r>
                      <a:endParaRPr lang="de-DE" sz="1400" b="1" dirty="0">
                        <a:solidFill>
                          <a:schemeClr val="bg1"/>
                        </a:solidFill>
                      </a:endParaRPr>
                    </a:p>
                  </a:txBody>
                  <a:tcPr marT="34290" marB="34290">
                    <a:solidFill>
                      <a:schemeClr val="accent1"/>
                    </a:solidFill>
                  </a:tcPr>
                </a:tc>
                <a:tc>
                  <a:txBody>
                    <a:bodyPr/>
                    <a:lstStyle/>
                    <a:p>
                      <a:pPr lvl="0" algn="l"/>
                      <a:r>
                        <a:rPr lang="de-DE" sz="1400" b="1" i="1" dirty="0">
                          <a:solidFill>
                            <a:schemeClr val="bg1"/>
                          </a:solidFill>
                        </a:rPr>
                        <a:t>p</a:t>
                      </a:r>
                    </a:p>
                  </a:txBody>
                  <a:tcPr marT="34290" marB="34290">
                    <a:solidFill>
                      <a:schemeClr val="accent1"/>
                    </a:solidFill>
                  </a:tcPr>
                </a:tc>
                <a:extLst>
                  <a:ext uri="{0D108BD9-81ED-4DB2-BD59-A6C34878D82A}">
                    <a16:rowId xmlns:a16="http://schemas.microsoft.com/office/drawing/2014/main" xmlns="" val="10000"/>
                  </a:ext>
                </a:extLst>
              </a:tr>
              <a:tr h="278130">
                <a:tc>
                  <a:txBody>
                    <a:bodyPr/>
                    <a:lstStyle/>
                    <a:p>
                      <a:r>
                        <a:rPr lang="de-DE" sz="1400" b="0" dirty="0"/>
                        <a:t>Semester</a:t>
                      </a:r>
                    </a:p>
                  </a:txBody>
                  <a:tcPr marT="34290" marB="34290"/>
                </a:tc>
                <a:tc>
                  <a:txBody>
                    <a:bodyPr/>
                    <a:lstStyle/>
                    <a:p>
                      <a:r>
                        <a:rPr lang="de-DE" sz="1400" dirty="0"/>
                        <a:t>1.3</a:t>
                      </a:r>
                    </a:p>
                  </a:txBody>
                  <a:tcPr marT="34290" marB="34290"/>
                </a:tc>
                <a:tc>
                  <a:txBody>
                    <a:bodyPr/>
                    <a:lstStyle/>
                    <a:p>
                      <a:pPr lvl="0" algn="l"/>
                      <a:r>
                        <a:rPr lang="de-DE" sz="1400" i="0" dirty="0" err="1"/>
                        <a:t>n.s</a:t>
                      </a:r>
                      <a:r>
                        <a:rPr lang="de-DE" sz="1400" i="0" dirty="0"/>
                        <a:t>.</a:t>
                      </a:r>
                    </a:p>
                  </a:txBody>
                  <a:tcPr marT="34290" marB="34290"/>
                </a:tc>
                <a:extLst>
                  <a:ext uri="{0D108BD9-81ED-4DB2-BD59-A6C34878D82A}">
                    <a16:rowId xmlns:a16="http://schemas.microsoft.com/office/drawing/2014/main" xmlns="" val="10001"/>
                  </a:ext>
                </a:extLst>
              </a:tr>
              <a:tr h="278130">
                <a:tc>
                  <a:txBody>
                    <a:bodyPr/>
                    <a:lstStyle/>
                    <a:p>
                      <a:r>
                        <a:rPr lang="de-DE" sz="1400" b="0" dirty="0"/>
                        <a:t>Geschlecht</a:t>
                      </a:r>
                    </a:p>
                  </a:txBody>
                  <a:tcPr marT="34290" marB="34290"/>
                </a:tc>
                <a:tc>
                  <a:txBody>
                    <a:bodyPr/>
                    <a:lstStyle/>
                    <a:p>
                      <a:r>
                        <a:rPr lang="de-DE" sz="1400" dirty="0"/>
                        <a:t>-6.9</a:t>
                      </a:r>
                    </a:p>
                  </a:txBody>
                  <a:tcPr marT="34290" marB="34290"/>
                </a:tc>
                <a:tc>
                  <a:txBody>
                    <a:bodyPr/>
                    <a:lstStyle/>
                    <a:p>
                      <a:pPr lvl="0" algn="l"/>
                      <a:r>
                        <a:rPr lang="de-DE" sz="1400" i="0" dirty="0" err="1"/>
                        <a:t>n.s</a:t>
                      </a:r>
                      <a:r>
                        <a:rPr lang="de-DE" sz="1400" i="0" dirty="0"/>
                        <a:t>.</a:t>
                      </a:r>
                    </a:p>
                  </a:txBody>
                  <a:tcPr marT="34290" marB="34290"/>
                </a:tc>
                <a:extLst>
                  <a:ext uri="{0D108BD9-81ED-4DB2-BD59-A6C34878D82A}">
                    <a16:rowId xmlns:a16="http://schemas.microsoft.com/office/drawing/2014/main" xmlns="" val="10002"/>
                  </a:ext>
                </a:extLst>
              </a:tr>
              <a:tr h="278130">
                <a:tc>
                  <a:txBody>
                    <a:bodyPr/>
                    <a:lstStyle/>
                    <a:p>
                      <a:r>
                        <a:rPr lang="de-DE" sz="1400" b="1" dirty="0"/>
                        <a:t>Lebenszufriedenheit</a:t>
                      </a:r>
                    </a:p>
                  </a:txBody>
                  <a:tcPr marT="34290" marB="34290"/>
                </a:tc>
                <a:tc>
                  <a:txBody>
                    <a:bodyPr/>
                    <a:lstStyle/>
                    <a:p>
                      <a:r>
                        <a:rPr lang="de-DE" sz="1400" dirty="0"/>
                        <a:t>2.54</a:t>
                      </a:r>
                    </a:p>
                  </a:txBody>
                  <a:tcPr marT="34290" marB="34290"/>
                </a:tc>
                <a:tc>
                  <a:txBody>
                    <a:bodyPr/>
                    <a:lstStyle/>
                    <a:p>
                      <a:pPr lvl="0" algn="l"/>
                      <a:r>
                        <a:rPr lang="de-DE" sz="1400" i="0" dirty="0"/>
                        <a:t>&lt;.001</a:t>
                      </a:r>
                    </a:p>
                  </a:txBody>
                  <a:tcPr marT="34290" marB="34290"/>
                </a:tc>
                <a:extLst>
                  <a:ext uri="{0D108BD9-81ED-4DB2-BD59-A6C34878D82A}">
                    <a16:rowId xmlns:a16="http://schemas.microsoft.com/office/drawing/2014/main" xmlns="" val="10003"/>
                  </a:ext>
                </a:extLst>
              </a:tr>
              <a:tr h="480060">
                <a:tc>
                  <a:txBody>
                    <a:bodyPr/>
                    <a:lstStyle/>
                    <a:p>
                      <a:r>
                        <a:rPr lang="de-DE" sz="1400" b="1" dirty="0"/>
                        <a:t>Emotionaler Missbrauch</a:t>
                      </a:r>
                      <a:r>
                        <a:rPr lang="de-DE" sz="1400" b="1" baseline="0" dirty="0"/>
                        <a:t> in </a:t>
                      </a:r>
                      <a:r>
                        <a:rPr lang="de-DE" sz="1400" b="1" baseline="0" dirty="0" smtClean="0"/>
                        <a:t>Kindheit</a:t>
                      </a:r>
                      <a:endParaRPr lang="de-DE" sz="1400" b="1" dirty="0"/>
                    </a:p>
                  </a:txBody>
                  <a:tcPr marT="34290" marB="34290"/>
                </a:tc>
                <a:tc>
                  <a:txBody>
                    <a:bodyPr/>
                    <a:lstStyle/>
                    <a:p>
                      <a:r>
                        <a:rPr lang="de-DE" sz="1400" dirty="0"/>
                        <a:t>0.16</a:t>
                      </a:r>
                    </a:p>
                  </a:txBody>
                  <a:tcPr marT="34290" marB="34290"/>
                </a:tc>
                <a:tc>
                  <a:txBody>
                    <a:bodyPr/>
                    <a:lstStyle/>
                    <a:p>
                      <a:pPr lvl="0" algn="l"/>
                      <a:r>
                        <a:rPr lang="de-DE" sz="1400" i="0" dirty="0" err="1"/>
                        <a:t>n.s</a:t>
                      </a:r>
                      <a:r>
                        <a:rPr lang="de-DE" sz="1400" i="0" dirty="0"/>
                        <a:t>.</a:t>
                      </a:r>
                    </a:p>
                  </a:txBody>
                  <a:tcPr marT="34290" marB="34290"/>
                </a:tc>
                <a:extLst>
                  <a:ext uri="{0D108BD9-81ED-4DB2-BD59-A6C34878D82A}">
                    <a16:rowId xmlns:a16="http://schemas.microsoft.com/office/drawing/2014/main" xmlns="" val="10004"/>
                  </a:ext>
                </a:extLst>
              </a:tr>
              <a:tr h="278130">
                <a:tc>
                  <a:txBody>
                    <a:bodyPr/>
                    <a:lstStyle/>
                    <a:p>
                      <a:r>
                        <a:rPr lang="de-DE" sz="1400" dirty="0"/>
                        <a:t>SE (h)</a:t>
                      </a:r>
                    </a:p>
                  </a:txBody>
                  <a:tcPr marT="34290" marB="34290"/>
                </a:tc>
                <a:tc>
                  <a:txBody>
                    <a:bodyPr/>
                    <a:lstStyle/>
                    <a:p>
                      <a:r>
                        <a:rPr lang="de-DE" sz="1400" dirty="0"/>
                        <a:t>0</a:t>
                      </a:r>
                    </a:p>
                  </a:txBody>
                  <a:tcPr marT="34290" marB="34290"/>
                </a:tc>
                <a:tc>
                  <a:txBody>
                    <a:bodyPr/>
                    <a:lstStyle/>
                    <a:p>
                      <a:pPr lvl="0" algn="l"/>
                      <a:r>
                        <a:rPr lang="de-DE" sz="1400" i="0" dirty="0" err="1"/>
                        <a:t>n.s</a:t>
                      </a:r>
                      <a:r>
                        <a:rPr lang="de-DE" sz="1400" i="0" dirty="0"/>
                        <a:t>.</a:t>
                      </a:r>
                    </a:p>
                  </a:txBody>
                  <a:tcPr marT="34290" marB="34290"/>
                </a:tc>
                <a:extLst>
                  <a:ext uri="{0D108BD9-81ED-4DB2-BD59-A6C34878D82A}">
                    <a16:rowId xmlns:a16="http://schemas.microsoft.com/office/drawing/2014/main" xmlns="" val="10005"/>
                  </a:ext>
                </a:extLst>
              </a:tr>
              <a:tr h="278130">
                <a:tc>
                  <a:txBody>
                    <a:bodyPr/>
                    <a:lstStyle/>
                    <a:p>
                      <a:r>
                        <a:rPr lang="de-DE" sz="1400" dirty="0"/>
                        <a:t>SE </a:t>
                      </a:r>
                      <a:r>
                        <a:rPr lang="de-DE" sz="1400" baseline="0" dirty="0"/>
                        <a:t>(Zufriedenheit)</a:t>
                      </a:r>
                      <a:endParaRPr lang="de-DE" sz="1400" dirty="0"/>
                    </a:p>
                  </a:txBody>
                  <a:tcPr marT="34290" marB="34290"/>
                </a:tc>
                <a:tc>
                  <a:txBody>
                    <a:bodyPr/>
                    <a:lstStyle/>
                    <a:p>
                      <a:r>
                        <a:rPr lang="de-DE" sz="1400" dirty="0"/>
                        <a:t>1.30</a:t>
                      </a:r>
                    </a:p>
                  </a:txBody>
                  <a:tcPr marT="34290" marB="34290"/>
                </a:tc>
                <a:tc>
                  <a:txBody>
                    <a:bodyPr/>
                    <a:lstStyle/>
                    <a:p>
                      <a:pPr lvl="0" algn="l"/>
                      <a:r>
                        <a:rPr lang="de-DE" sz="1400" i="0" dirty="0" err="1"/>
                        <a:t>n.s</a:t>
                      </a:r>
                      <a:r>
                        <a:rPr lang="de-DE" sz="1400" i="0" dirty="0"/>
                        <a:t>.</a:t>
                      </a:r>
                    </a:p>
                  </a:txBody>
                  <a:tcPr marT="34290" marB="34290"/>
                </a:tc>
                <a:extLst>
                  <a:ext uri="{0D108BD9-81ED-4DB2-BD59-A6C34878D82A}">
                    <a16:rowId xmlns:a16="http://schemas.microsoft.com/office/drawing/2014/main" xmlns="" val="10006"/>
                  </a:ext>
                </a:extLst>
              </a:tr>
              <a:tr h="480060">
                <a:tc>
                  <a:txBody>
                    <a:bodyPr/>
                    <a:lstStyle/>
                    <a:p>
                      <a:r>
                        <a:rPr lang="de-DE" sz="1400" dirty="0"/>
                        <a:t>Praktische Erfahrung (Patienten)</a:t>
                      </a:r>
                    </a:p>
                  </a:txBody>
                  <a:tcPr marT="34290" marB="34290"/>
                </a:tc>
                <a:tc>
                  <a:txBody>
                    <a:bodyPr/>
                    <a:lstStyle/>
                    <a:p>
                      <a:r>
                        <a:rPr lang="de-DE" sz="1400" dirty="0"/>
                        <a:t>0.01</a:t>
                      </a:r>
                    </a:p>
                  </a:txBody>
                  <a:tcPr marT="34290" marB="34290"/>
                </a:tc>
                <a:tc>
                  <a:txBody>
                    <a:bodyPr/>
                    <a:lstStyle/>
                    <a:p>
                      <a:pPr lvl="0" algn="l"/>
                      <a:r>
                        <a:rPr lang="de-DE" sz="1400" i="0" dirty="0" err="1"/>
                        <a:t>n.s</a:t>
                      </a:r>
                      <a:r>
                        <a:rPr lang="de-DE" sz="1400" i="0" dirty="0"/>
                        <a:t>.</a:t>
                      </a:r>
                    </a:p>
                  </a:txBody>
                  <a:tcPr marT="34290" marB="34290"/>
                </a:tc>
                <a:extLst>
                  <a:ext uri="{0D108BD9-81ED-4DB2-BD59-A6C34878D82A}">
                    <a16:rowId xmlns:a16="http://schemas.microsoft.com/office/drawing/2014/main" xmlns="" val="3011739835"/>
                  </a:ext>
                </a:extLst>
              </a:tr>
            </a:tbl>
          </a:graphicData>
        </a:graphic>
      </p:graphicFrame>
      <p:sp>
        <p:nvSpPr>
          <p:cNvPr id="4" name="Titel 3">
            <a:extLst>
              <a:ext uri="{FF2B5EF4-FFF2-40B4-BE49-F238E27FC236}">
                <a16:creationId xmlns:a16="http://schemas.microsoft.com/office/drawing/2014/main" xmlns="" id="{F5CB3CC3-01C6-4CF7-8A98-0C1774AE4B97}"/>
              </a:ext>
            </a:extLst>
          </p:cNvPr>
          <p:cNvSpPr>
            <a:spLocks noGrp="1"/>
          </p:cNvSpPr>
          <p:nvPr>
            <p:ph type="title"/>
          </p:nvPr>
        </p:nvSpPr>
        <p:spPr>
          <a:xfrm>
            <a:off x="457200" y="119364"/>
            <a:ext cx="8229600" cy="857250"/>
          </a:xfrm>
        </p:spPr>
        <p:txBody>
          <a:bodyPr/>
          <a:lstStyle/>
          <a:p>
            <a:r>
              <a:rPr lang="de-DE" sz="3600" dirty="0"/>
              <a:t>MLM – Prädiktoren der Selbst-Affiliation</a:t>
            </a:r>
          </a:p>
        </p:txBody>
      </p:sp>
      <p:graphicFrame>
        <p:nvGraphicFramePr>
          <p:cNvPr id="5" name="Tabelle 4">
            <a:extLst>
              <a:ext uri="{FF2B5EF4-FFF2-40B4-BE49-F238E27FC236}">
                <a16:creationId xmlns:a16="http://schemas.microsoft.com/office/drawing/2014/main" xmlns="" id="{763A1EC6-C629-48D0-8029-D91DBEE9705E}"/>
              </a:ext>
            </a:extLst>
          </p:cNvPr>
          <p:cNvGraphicFramePr>
            <a:graphicFrameLocks noGrp="1"/>
          </p:cNvGraphicFramePr>
          <p:nvPr>
            <p:extLst>
              <p:ext uri="{D42A27DB-BD31-4B8C-83A1-F6EECF244321}">
                <p14:modId xmlns:p14="http://schemas.microsoft.com/office/powerpoint/2010/main" val="2353001267"/>
              </p:ext>
            </p:extLst>
          </p:nvPr>
        </p:nvGraphicFramePr>
        <p:xfrm>
          <a:off x="6156176" y="1060152"/>
          <a:ext cx="2708016" cy="2964180"/>
        </p:xfrm>
        <a:graphic>
          <a:graphicData uri="http://schemas.openxmlformats.org/drawingml/2006/table">
            <a:tbl>
              <a:tblPr firstRow="1" bandRow="1">
                <a:tableStyleId>{21E4AEA4-8DFA-4A89-87EB-49C32662AFE0}</a:tableStyleId>
              </a:tblPr>
              <a:tblGrid>
                <a:gridCol w="1313252">
                  <a:extLst>
                    <a:ext uri="{9D8B030D-6E8A-4147-A177-3AD203B41FA5}">
                      <a16:colId xmlns:a16="http://schemas.microsoft.com/office/drawing/2014/main" xmlns="" val="20001"/>
                    </a:ext>
                  </a:extLst>
                </a:gridCol>
                <a:gridCol w="1394764">
                  <a:extLst>
                    <a:ext uri="{9D8B030D-6E8A-4147-A177-3AD203B41FA5}">
                      <a16:colId xmlns:a16="http://schemas.microsoft.com/office/drawing/2014/main" xmlns="" val="20002"/>
                    </a:ext>
                  </a:extLst>
                </a:gridCol>
              </a:tblGrid>
              <a:tr h="279041">
                <a:tc gridSpan="2">
                  <a:txBody>
                    <a:bodyPr/>
                    <a:lstStyle/>
                    <a:p>
                      <a:pPr algn="ctr"/>
                      <a:r>
                        <a:rPr lang="de-DE" sz="1400" dirty="0"/>
                        <a:t>Zu schlechtesten Zeiten</a:t>
                      </a:r>
                    </a:p>
                  </a:txBody>
                  <a:tcPr marT="34290" marB="34290"/>
                </a:tc>
                <a:tc hMerge="1">
                  <a:txBody>
                    <a:bodyPr/>
                    <a:lstStyle/>
                    <a:p>
                      <a:pPr lvl="0" algn="l"/>
                      <a:endParaRPr lang="de-DE" i="1" dirty="0"/>
                    </a:p>
                  </a:txBody>
                  <a:tcPr/>
                </a:tc>
                <a:extLst>
                  <a:ext uri="{0D108BD9-81ED-4DB2-BD59-A6C34878D82A}">
                    <a16:rowId xmlns:a16="http://schemas.microsoft.com/office/drawing/2014/main" xmlns="" val="4088265002"/>
                  </a:ext>
                </a:extLst>
              </a:tr>
              <a:tr h="279041">
                <a:tc>
                  <a:txBody>
                    <a:bodyPr/>
                    <a:lstStyle/>
                    <a:p>
                      <a:r>
                        <a:rPr lang="el-GR" sz="1400" b="1" dirty="0">
                          <a:solidFill>
                            <a:schemeClr val="bg1"/>
                          </a:solidFill>
                        </a:rPr>
                        <a:t>β</a:t>
                      </a:r>
                      <a:endParaRPr lang="de-DE" sz="1400" b="1" dirty="0">
                        <a:solidFill>
                          <a:schemeClr val="bg1"/>
                        </a:solidFill>
                      </a:endParaRPr>
                    </a:p>
                  </a:txBody>
                  <a:tcPr marT="34290" marB="34290"/>
                </a:tc>
                <a:tc>
                  <a:txBody>
                    <a:bodyPr/>
                    <a:lstStyle/>
                    <a:p>
                      <a:pPr lvl="0" algn="l"/>
                      <a:r>
                        <a:rPr lang="de-DE" sz="1400" b="1" dirty="0">
                          <a:solidFill>
                            <a:schemeClr val="bg1"/>
                          </a:solidFill>
                        </a:rPr>
                        <a:t>p</a:t>
                      </a:r>
                      <a:endParaRPr lang="de-DE" sz="1400" b="1" i="1" dirty="0">
                        <a:solidFill>
                          <a:schemeClr val="bg1"/>
                        </a:solidFill>
                      </a:endParaRPr>
                    </a:p>
                  </a:txBody>
                  <a:tcPr marT="34290" marB="34290"/>
                </a:tc>
                <a:extLst>
                  <a:ext uri="{0D108BD9-81ED-4DB2-BD59-A6C34878D82A}">
                    <a16:rowId xmlns:a16="http://schemas.microsoft.com/office/drawing/2014/main" xmlns="" val="10000"/>
                  </a:ext>
                </a:extLst>
              </a:tr>
              <a:tr h="279041">
                <a:tc>
                  <a:txBody>
                    <a:bodyPr/>
                    <a:lstStyle/>
                    <a:p>
                      <a:r>
                        <a:rPr lang="de-DE" sz="1400" dirty="0"/>
                        <a:t>0.05</a:t>
                      </a:r>
                    </a:p>
                  </a:txBody>
                  <a:tcPr marT="34290" marB="34290"/>
                </a:tc>
                <a:tc>
                  <a:txBody>
                    <a:bodyPr/>
                    <a:lstStyle/>
                    <a:p>
                      <a:pPr lvl="0" algn="l"/>
                      <a:r>
                        <a:rPr lang="de-DE" sz="1400" dirty="0" err="1"/>
                        <a:t>n.s</a:t>
                      </a:r>
                      <a:r>
                        <a:rPr lang="de-DE" sz="1400" dirty="0"/>
                        <a:t>.</a:t>
                      </a:r>
                      <a:endParaRPr lang="de-DE" sz="1400" i="0" dirty="0"/>
                    </a:p>
                  </a:txBody>
                  <a:tcPr marT="34290" marB="34290"/>
                </a:tc>
                <a:extLst>
                  <a:ext uri="{0D108BD9-81ED-4DB2-BD59-A6C34878D82A}">
                    <a16:rowId xmlns:a16="http://schemas.microsoft.com/office/drawing/2014/main" xmlns="" val="10001"/>
                  </a:ext>
                </a:extLst>
              </a:tr>
              <a:tr h="279041">
                <a:tc>
                  <a:txBody>
                    <a:bodyPr/>
                    <a:lstStyle/>
                    <a:p>
                      <a:r>
                        <a:rPr lang="de-DE" sz="1400" dirty="0"/>
                        <a:t>-2.8</a:t>
                      </a:r>
                    </a:p>
                  </a:txBody>
                  <a:tcPr marT="34290" marB="34290"/>
                </a:tc>
                <a:tc>
                  <a:txBody>
                    <a:bodyPr/>
                    <a:lstStyle/>
                    <a:p>
                      <a:pPr lvl="0" algn="l"/>
                      <a:r>
                        <a:rPr lang="de-DE" sz="1400" dirty="0" err="1"/>
                        <a:t>n.s</a:t>
                      </a:r>
                      <a:r>
                        <a:rPr lang="de-DE" sz="1400" dirty="0"/>
                        <a:t>.</a:t>
                      </a:r>
                      <a:endParaRPr lang="de-DE" sz="1400" i="0" dirty="0"/>
                    </a:p>
                  </a:txBody>
                  <a:tcPr marT="34290" marB="34290"/>
                </a:tc>
                <a:extLst>
                  <a:ext uri="{0D108BD9-81ED-4DB2-BD59-A6C34878D82A}">
                    <a16:rowId xmlns:a16="http://schemas.microsoft.com/office/drawing/2014/main" xmlns="" val="10002"/>
                  </a:ext>
                </a:extLst>
              </a:tr>
              <a:tr h="279041">
                <a:tc>
                  <a:txBody>
                    <a:bodyPr/>
                    <a:lstStyle/>
                    <a:p>
                      <a:r>
                        <a:rPr lang="de-DE" sz="1400" dirty="0"/>
                        <a:t>3.69</a:t>
                      </a:r>
                    </a:p>
                  </a:txBody>
                  <a:tcPr marT="34290" marB="34290"/>
                </a:tc>
                <a:tc>
                  <a:txBody>
                    <a:bodyPr/>
                    <a:lstStyle/>
                    <a:p>
                      <a:pPr lvl="0" algn="l"/>
                      <a:r>
                        <a:rPr lang="de-DE" sz="1400" dirty="0"/>
                        <a:t>&lt;.001</a:t>
                      </a:r>
                      <a:endParaRPr lang="de-DE" sz="1400" i="0" dirty="0"/>
                    </a:p>
                  </a:txBody>
                  <a:tcPr marT="34290" marB="34290"/>
                </a:tc>
                <a:extLst>
                  <a:ext uri="{0D108BD9-81ED-4DB2-BD59-A6C34878D82A}">
                    <a16:rowId xmlns:a16="http://schemas.microsoft.com/office/drawing/2014/main" xmlns="" val="10003"/>
                  </a:ext>
                </a:extLst>
              </a:tr>
              <a:tr h="490207">
                <a:tc>
                  <a:txBody>
                    <a:bodyPr/>
                    <a:lstStyle/>
                    <a:p>
                      <a:r>
                        <a:rPr lang="de-DE" sz="1400" dirty="0"/>
                        <a:t>-1.62</a:t>
                      </a:r>
                    </a:p>
                  </a:txBody>
                  <a:tcPr marT="34290" marB="34290"/>
                </a:tc>
                <a:tc>
                  <a:txBody>
                    <a:bodyPr/>
                    <a:lstStyle/>
                    <a:p>
                      <a:pPr lvl="0" algn="l"/>
                      <a:r>
                        <a:rPr lang="de-DE" sz="1400" i="0" dirty="0"/>
                        <a:t>.06</a:t>
                      </a:r>
                    </a:p>
                    <a:p>
                      <a:pPr lvl="0" algn="l"/>
                      <a:endParaRPr lang="de-DE" sz="1400" i="0" dirty="0"/>
                    </a:p>
                  </a:txBody>
                  <a:tcPr marT="34290" marB="34290"/>
                </a:tc>
                <a:extLst>
                  <a:ext uri="{0D108BD9-81ED-4DB2-BD59-A6C34878D82A}">
                    <a16:rowId xmlns:a16="http://schemas.microsoft.com/office/drawing/2014/main" xmlns="" val="10004"/>
                  </a:ext>
                </a:extLst>
              </a:tr>
              <a:tr h="279041">
                <a:tc>
                  <a:txBody>
                    <a:bodyPr/>
                    <a:lstStyle/>
                    <a:p>
                      <a:r>
                        <a:rPr lang="de-DE" sz="1400" dirty="0"/>
                        <a:t>-0.01</a:t>
                      </a:r>
                    </a:p>
                  </a:txBody>
                  <a:tcPr marT="34290" marB="34290"/>
                </a:tc>
                <a:tc>
                  <a:txBody>
                    <a:bodyPr/>
                    <a:lstStyle/>
                    <a:p>
                      <a:pPr lvl="0" algn="l"/>
                      <a:r>
                        <a:rPr lang="de-DE" sz="1400" dirty="0" err="1"/>
                        <a:t>n.s</a:t>
                      </a:r>
                      <a:r>
                        <a:rPr lang="de-DE" sz="1400" dirty="0"/>
                        <a:t>.</a:t>
                      </a:r>
                      <a:endParaRPr lang="de-DE" sz="1400" i="0" dirty="0"/>
                    </a:p>
                  </a:txBody>
                  <a:tcPr marT="34290" marB="34290"/>
                </a:tc>
                <a:extLst>
                  <a:ext uri="{0D108BD9-81ED-4DB2-BD59-A6C34878D82A}">
                    <a16:rowId xmlns:a16="http://schemas.microsoft.com/office/drawing/2014/main" xmlns="" val="10005"/>
                  </a:ext>
                </a:extLst>
              </a:tr>
              <a:tr h="279041">
                <a:tc>
                  <a:txBody>
                    <a:bodyPr/>
                    <a:lstStyle/>
                    <a:p>
                      <a:r>
                        <a:rPr lang="de-DE" sz="1400" dirty="0"/>
                        <a:t>2.25</a:t>
                      </a:r>
                    </a:p>
                  </a:txBody>
                  <a:tcPr marT="34290" marB="34290"/>
                </a:tc>
                <a:tc>
                  <a:txBody>
                    <a:bodyPr/>
                    <a:lstStyle/>
                    <a:p>
                      <a:pPr lvl="0" algn="l"/>
                      <a:r>
                        <a:rPr lang="de-DE" sz="1400" dirty="0" err="1"/>
                        <a:t>n.s</a:t>
                      </a:r>
                      <a:r>
                        <a:rPr lang="de-DE" sz="1400" dirty="0"/>
                        <a:t>.</a:t>
                      </a:r>
                      <a:endParaRPr lang="de-DE" sz="1400" i="0" dirty="0"/>
                    </a:p>
                  </a:txBody>
                  <a:tcPr marT="34290" marB="34290"/>
                </a:tc>
                <a:extLst>
                  <a:ext uri="{0D108BD9-81ED-4DB2-BD59-A6C34878D82A}">
                    <a16:rowId xmlns:a16="http://schemas.microsoft.com/office/drawing/2014/main" xmlns="" val="10006"/>
                  </a:ext>
                </a:extLst>
              </a:tr>
              <a:tr h="490207">
                <a:tc>
                  <a:txBody>
                    <a:bodyPr/>
                    <a:lstStyle/>
                    <a:p>
                      <a:r>
                        <a:rPr lang="de-DE" sz="1400" dirty="0"/>
                        <a:t>-0.1</a:t>
                      </a:r>
                    </a:p>
                    <a:p>
                      <a:endParaRPr lang="de-DE" sz="1400" dirty="0"/>
                    </a:p>
                  </a:txBody>
                  <a:tcPr marT="34290" marB="34290"/>
                </a:tc>
                <a:tc>
                  <a:txBody>
                    <a:bodyPr/>
                    <a:lstStyle/>
                    <a:p>
                      <a:pPr lvl="0" algn="l"/>
                      <a:r>
                        <a:rPr lang="de-DE" sz="1400" dirty="0" err="1"/>
                        <a:t>n.s</a:t>
                      </a:r>
                      <a:r>
                        <a:rPr lang="de-DE" sz="1400" dirty="0"/>
                        <a:t>.</a:t>
                      </a:r>
                      <a:endParaRPr lang="de-DE" sz="1400" i="0" dirty="0"/>
                    </a:p>
                  </a:txBody>
                  <a:tcPr marT="34290" marB="34290"/>
                </a:tc>
                <a:extLst>
                  <a:ext uri="{0D108BD9-81ED-4DB2-BD59-A6C34878D82A}">
                    <a16:rowId xmlns:a16="http://schemas.microsoft.com/office/drawing/2014/main" xmlns="" val="3011739835"/>
                  </a:ext>
                </a:extLst>
              </a:tr>
            </a:tbl>
          </a:graphicData>
        </a:graphic>
      </p:graphicFrame>
      <p:sp>
        <p:nvSpPr>
          <p:cNvPr id="6" name="Textfeld 5">
            <a:extLst>
              <a:ext uri="{FF2B5EF4-FFF2-40B4-BE49-F238E27FC236}">
                <a16:creationId xmlns:a16="http://schemas.microsoft.com/office/drawing/2014/main" xmlns="" id="{F1661631-C9D7-4B9B-AC56-A9C8FD724050}"/>
              </a:ext>
            </a:extLst>
          </p:cNvPr>
          <p:cNvSpPr txBox="1"/>
          <p:nvPr/>
        </p:nvSpPr>
        <p:spPr>
          <a:xfrm flipH="1">
            <a:off x="7678688" y="4107870"/>
            <a:ext cx="1008112" cy="400110"/>
          </a:xfrm>
          <a:prstGeom prst="rect">
            <a:avLst/>
          </a:prstGeom>
          <a:noFill/>
        </p:spPr>
        <p:txBody>
          <a:bodyPr wrap="square" rtlCol="0">
            <a:spAutoFit/>
          </a:bodyPr>
          <a:lstStyle/>
          <a:p>
            <a:r>
              <a:rPr lang="de-DE" sz="2000" dirty="0"/>
              <a:t>n=116</a:t>
            </a:r>
          </a:p>
        </p:txBody>
      </p:sp>
    </p:spTree>
    <p:extLst>
      <p:ext uri="{BB962C8B-B14F-4D97-AF65-F5344CB8AC3E}">
        <p14:creationId xmlns:p14="http://schemas.microsoft.com/office/powerpoint/2010/main" val="197711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4321"/>
            <a:ext cx="8229600" cy="857250"/>
          </a:xfrm>
        </p:spPr>
        <p:txBody>
          <a:bodyPr/>
          <a:lstStyle/>
          <a:p>
            <a:r>
              <a:rPr lang="de-DE" sz="4000" dirty="0"/>
              <a:t>Ergebnisse: Beziehungskompetenz</a:t>
            </a:r>
            <a:br>
              <a:rPr lang="de-DE" sz="4000" dirty="0"/>
            </a:br>
            <a:r>
              <a:rPr lang="de-DE" sz="2400" dirty="0" err="1"/>
              <a:t>Mentalisierungsinteresse</a:t>
            </a:r>
            <a:endParaRPr lang="de-DE" sz="4000" dirty="0"/>
          </a:p>
        </p:txBody>
      </p:sp>
      <p:sp>
        <p:nvSpPr>
          <p:cNvPr id="3" name="Inhaltsplatzhalter 2"/>
          <p:cNvSpPr>
            <a:spLocks noGrp="1"/>
          </p:cNvSpPr>
          <p:nvPr>
            <p:ph idx="1"/>
          </p:nvPr>
        </p:nvSpPr>
        <p:spPr>
          <a:xfrm>
            <a:off x="457200" y="1131590"/>
            <a:ext cx="8229600" cy="3394472"/>
          </a:xfrm>
        </p:spPr>
        <p:txBody>
          <a:bodyPr/>
          <a:lstStyle/>
          <a:p>
            <a:r>
              <a:rPr lang="de-DE" sz="2400" dirty="0" err="1"/>
              <a:t>Attributional</a:t>
            </a:r>
            <a:r>
              <a:rPr lang="de-DE" sz="2400" dirty="0"/>
              <a:t> </a:t>
            </a:r>
            <a:r>
              <a:rPr lang="de-DE" sz="2400" dirty="0" err="1"/>
              <a:t>Complexity</a:t>
            </a:r>
            <a:r>
              <a:rPr lang="de-DE" sz="2400" dirty="0"/>
              <a:t> </a:t>
            </a:r>
            <a:r>
              <a:rPr lang="de-DE" sz="2400" dirty="0" err="1"/>
              <a:t>Scale</a:t>
            </a:r>
            <a:r>
              <a:rPr lang="de-DE" sz="2400" dirty="0"/>
              <a:t> </a:t>
            </a:r>
            <a:r>
              <a:rPr lang="de-DE" sz="1400" dirty="0"/>
              <a:t>(Flechter et al., 1986)</a:t>
            </a:r>
          </a:p>
          <a:p>
            <a:pPr lvl="1"/>
            <a:r>
              <a:rPr lang="de-DE" sz="2000" dirty="0"/>
              <a:t>Ausmaß und Komplexität des Interesses in intrapsychische Erklärungen für menschliches Verhalten</a:t>
            </a:r>
            <a:endParaRPr lang="de-DE" sz="2400" dirty="0"/>
          </a:p>
        </p:txBody>
      </p:sp>
      <p:graphicFrame>
        <p:nvGraphicFramePr>
          <p:cNvPr id="4" name="Diagramm 3"/>
          <p:cNvGraphicFramePr/>
          <p:nvPr>
            <p:extLst>
              <p:ext uri="{D42A27DB-BD31-4B8C-83A1-F6EECF244321}">
                <p14:modId xmlns:p14="http://schemas.microsoft.com/office/powerpoint/2010/main" val="254617741"/>
              </p:ext>
            </p:extLst>
          </p:nvPr>
        </p:nvGraphicFramePr>
        <p:xfrm>
          <a:off x="323528" y="2173844"/>
          <a:ext cx="3672408" cy="216024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3476351" y="2279475"/>
            <a:ext cx="653257" cy="369332"/>
          </a:xfrm>
          <a:prstGeom prst="rect">
            <a:avLst/>
          </a:prstGeom>
          <a:noFill/>
        </p:spPr>
        <p:txBody>
          <a:bodyPr wrap="square" rtlCol="0">
            <a:spAutoFit/>
          </a:bodyPr>
          <a:lstStyle/>
          <a:p>
            <a:pPr algn="ctr"/>
            <a:r>
              <a:rPr lang="de-DE" dirty="0">
                <a:solidFill>
                  <a:srgbClr val="545455"/>
                </a:solidFill>
              </a:rPr>
              <a:t>***</a:t>
            </a:r>
          </a:p>
        </p:txBody>
      </p:sp>
      <p:graphicFrame>
        <p:nvGraphicFramePr>
          <p:cNvPr id="7" name="Tabelle 6"/>
          <p:cNvGraphicFramePr>
            <a:graphicFrameLocks noGrp="1"/>
          </p:cNvGraphicFramePr>
          <p:nvPr>
            <p:extLst>
              <p:ext uri="{D42A27DB-BD31-4B8C-83A1-F6EECF244321}">
                <p14:modId xmlns:p14="http://schemas.microsoft.com/office/powerpoint/2010/main" val="899653791"/>
              </p:ext>
            </p:extLst>
          </p:nvPr>
        </p:nvGraphicFramePr>
        <p:xfrm>
          <a:off x="4788024" y="2391599"/>
          <a:ext cx="3816424" cy="1409700"/>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xmlns="" val="20000"/>
                    </a:ext>
                  </a:extLst>
                </a:gridCol>
                <a:gridCol w="792088">
                  <a:extLst>
                    <a:ext uri="{9D8B030D-6E8A-4147-A177-3AD203B41FA5}">
                      <a16:colId xmlns:a16="http://schemas.microsoft.com/office/drawing/2014/main" xmlns="" val="20001"/>
                    </a:ext>
                  </a:extLst>
                </a:gridCol>
                <a:gridCol w="792088">
                  <a:extLst>
                    <a:ext uri="{9D8B030D-6E8A-4147-A177-3AD203B41FA5}">
                      <a16:colId xmlns:a16="http://schemas.microsoft.com/office/drawing/2014/main" xmlns="" val="20002"/>
                    </a:ext>
                  </a:extLst>
                </a:gridCol>
              </a:tblGrid>
              <a:tr h="278130">
                <a:tc>
                  <a:txBody>
                    <a:bodyPr/>
                    <a:lstStyle/>
                    <a:p>
                      <a:r>
                        <a:rPr lang="de-DE" sz="1400" dirty="0"/>
                        <a:t>MLM - Prädiktoren</a:t>
                      </a:r>
                    </a:p>
                  </a:txBody>
                  <a:tcPr marT="34290" marB="34290"/>
                </a:tc>
                <a:tc>
                  <a:txBody>
                    <a:bodyPr/>
                    <a:lstStyle/>
                    <a:p>
                      <a:r>
                        <a:rPr lang="el-GR" sz="1400" dirty="0"/>
                        <a:t>β</a:t>
                      </a:r>
                      <a:endParaRPr lang="de-DE" sz="1400" dirty="0"/>
                    </a:p>
                  </a:txBody>
                  <a:tcPr marT="34290" marB="34290"/>
                </a:tc>
                <a:tc>
                  <a:txBody>
                    <a:bodyPr/>
                    <a:lstStyle/>
                    <a:p>
                      <a:pPr lvl="0" algn="l"/>
                      <a:r>
                        <a:rPr lang="de-DE" sz="1400" i="1" dirty="0"/>
                        <a:t>p</a:t>
                      </a:r>
                    </a:p>
                  </a:txBody>
                  <a:tcPr marT="34290" marB="34290"/>
                </a:tc>
                <a:extLst>
                  <a:ext uri="{0D108BD9-81ED-4DB2-BD59-A6C34878D82A}">
                    <a16:rowId xmlns:a16="http://schemas.microsoft.com/office/drawing/2014/main" xmlns="" val="10000"/>
                  </a:ext>
                </a:extLst>
              </a:tr>
              <a:tr h="278130">
                <a:tc>
                  <a:txBody>
                    <a:bodyPr/>
                    <a:lstStyle/>
                    <a:p>
                      <a:r>
                        <a:rPr lang="de-DE" sz="1400" b="1" dirty="0"/>
                        <a:t>Geschlecht (M)</a:t>
                      </a:r>
                    </a:p>
                  </a:txBody>
                  <a:tcPr marT="34290" marB="34290"/>
                </a:tc>
                <a:tc>
                  <a:txBody>
                    <a:bodyPr/>
                    <a:lstStyle/>
                    <a:p>
                      <a:r>
                        <a:rPr lang="de-DE" sz="1400" dirty="0"/>
                        <a:t>-0.44</a:t>
                      </a:r>
                    </a:p>
                  </a:txBody>
                  <a:tcPr marT="34290" marB="34290"/>
                </a:tc>
                <a:tc>
                  <a:txBody>
                    <a:bodyPr/>
                    <a:lstStyle/>
                    <a:p>
                      <a:pPr lvl="0" algn="l"/>
                      <a:r>
                        <a:rPr lang="de-DE" sz="1400" i="0" dirty="0"/>
                        <a:t>.01</a:t>
                      </a:r>
                    </a:p>
                  </a:txBody>
                  <a:tcPr marT="34290" marB="34290"/>
                </a:tc>
                <a:extLst>
                  <a:ext uri="{0D108BD9-81ED-4DB2-BD59-A6C34878D82A}">
                    <a16:rowId xmlns:a16="http://schemas.microsoft.com/office/drawing/2014/main" xmlns="" val="10001"/>
                  </a:ext>
                </a:extLst>
              </a:tr>
              <a:tr h="278130">
                <a:tc>
                  <a:txBody>
                    <a:bodyPr/>
                    <a:lstStyle/>
                    <a:p>
                      <a:r>
                        <a:rPr lang="de-DE" sz="1400" dirty="0"/>
                        <a:t>SE (h)</a:t>
                      </a:r>
                    </a:p>
                  </a:txBody>
                  <a:tcPr marT="34290" marB="34290"/>
                </a:tc>
                <a:tc>
                  <a:txBody>
                    <a:bodyPr/>
                    <a:lstStyle/>
                    <a:p>
                      <a:r>
                        <a:rPr lang="de-DE" sz="1400" dirty="0"/>
                        <a:t>0</a:t>
                      </a:r>
                    </a:p>
                  </a:txBody>
                  <a:tcPr marT="34290" marB="34290"/>
                </a:tc>
                <a:tc>
                  <a:txBody>
                    <a:bodyPr/>
                    <a:lstStyle/>
                    <a:p>
                      <a:pPr lvl="0" algn="l"/>
                      <a:r>
                        <a:rPr lang="de-DE" sz="1400" i="0" dirty="0"/>
                        <a:t>.28</a:t>
                      </a:r>
                    </a:p>
                  </a:txBody>
                  <a:tcPr marT="34290" marB="34290"/>
                </a:tc>
                <a:extLst>
                  <a:ext uri="{0D108BD9-81ED-4DB2-BD59-A6C34878D82A}">
                    <a16:rowId xmlns:a16="http://schemas.microsoft.com/office/drawing/2014/main" xmlns="" val="10002"/>
                  </a:ext>
                </a:extLst>
              </a:tr>
              <a:tr h="278130">
                <a:tc>
                  <a:txBody>
                    <a:bodyPr/>
                    <a:lstStyle/>
                    <a:p>
                      <a:r>
                        <a:rPr lang="de-DE" sz="1400" dirty="0"/>
                        <a:t>SE </a:t>
                      </a:r>
                      <a:r>
                        <a:rPr lang="de-DE" sz="1400" baseline="0" dirty="0"/>
                        <a:t>(Zufriedenheit)</a:t>
                      </a:r>
                      <a:endParaRPr lang="de-DE" sz="1400" dirty="0"/>
                    </a:p>
                  </a:txBody>
                  <a:tcPr marT="34290" marB="34290"/>
                </a:tc>
                <a:tc>
                  <a:txBody>
                    <a:bodyPr/>
                    <a:lstStyle/>
                    <a:p>
                      <a:r>
                        <a:rPr lang="de-DE" sz="1400" dirty="0"/>
                        <a:t>0.11</a:t>
                      </a:r>
                    </a:p>
                  </a:txBody>
                  <a:tcPr marT="34290" marB="34290"/>
                </a:tc>
                <a:tc>
                  <a:txBody>
                    <a:bodyPr/>
                    <a:lstStyle/>
                    <a:p>
                      <a:pPr lvl="0" algn="l"/>
                      <a:r>
                        <a:rPr lang="de-DE" sz="1400" i="0" dirty="0"/>
                        <a:t>.09</a:t>
                      </a:r>
                    </a:p>
                  </a:txBody>
                  <a:tcPr marT="34290" marB="34290"/>
                </a:tc>
                <a:extLst>
                  <a:ext uri="{0D108BD9-81ED-4DB2-BD59-A6C34878D82A}">
                    <a16:rowId xmlns:a16="http://schemas.microsoft.com/office/drawing/2014/main" xmlns="" val="10003"/>
                  </a:ext>
                </a:extLst>
              </a:tr>
              <a:tr h="278130">
                <a:tc>
                  <a:txBody>
                    <a:bodyPr/>
                    <a:lstStyle/>
                    <a:p>
                      <a:r>
                        <a:rPr lang="de-DE" sz="1400" dirty="0"/>
                        <a:t>Erfahrung</a:t>
                      </a:r>
                      <a:r>
                        <a:rPr lang="de-DE" sz="1400" baseline="0" dirty="0"/>
                        <a:t> (Patienten)</a:t>
                      </a:r>
                      <a:endParaRPr lang="de-DE" sz="1400" dirty="0"/>
                    </a:p>
                  </a:txBody>
                  <a:tcPr marT="34290" marB="34290"/>
                </a:tc>
                <a:tc>
                  <a:txBody>
                    <a:bodyPr/>
                    <a:lstStyle/>
                    <a:p>
                      <a:r>
                        <a:rPr lang="de-DE" sz="1400" dirty="0"/>
                        <a:t>0</a:t>
                      </a:r>
                    </a:p>
                  </a:txBody>
                  <a:tcPr marT="34290" marB="34290"/>
                </a:tc>
                <a:tc>
                  <a:txBody>
                    <a:bodyPr/>
                    <a:lstStyle/>
                    <a:p>
                      <a:pPr lvl="0" algn="l"/>
                      <a:r>
                        <a:rPr lang="de-DE" sz="1400" i="0" dirty="0"/>
                        <a:t>.51</a:t>
                      </a:r>
                    </a:p>
                  </a:txBody>
                  <a:tcPr marT="34290" marB="34290"/>
                </a:tc>
                <a:extLst>
                  <a:ext uri="{0D108BD9-81ED-4DB2-BD59-A6C34878D82A}">
                    <a16:rowId xmlns:a16="http://schemas.microsoft.com/office/drawing/2014/main" xmlns="" val="10004"/>
                  </a:ext>
                </a:extLst>
              </a:tr>
            </a:tbl>
          </a:graphicData>
        </a:graphic>
      </p:graphicFrame>
      <p:sp>
        <p:nvSpPr>
          <p:cNvPr id="9" name="Textfeld 8">
            <a:extLst>
              <a:ext uri="{FF2B5EF4-FFF2-40B4-BE49-F238E27FC236}">
                <a16:creationId xmlns:a16="http://schemas.microsoft.com/office/drawing/2014/main" xmlns="" id="{9188BE37-A01D-4D6C-BECE-C6E7A1E66D21}"/>
              </a:ext>
            </a:extLst>
          </p:cNvPr>
          <p:cNvSpPr txBox="1"/>
          <p:nvPr/>
        </p:nvSpPr>
        <p:spPr>
          <a:xfrm flipH="1">
            <a:off x="7308304" y="4109625"/>
            <a:ext cx="1008112" cy="400110"/>
          </a:xfrm>
          <a:prstGeom prst="rect">
            <a:avLst/>
          </a:prstGeom>
          <a:noFill/>
        </p:spPr>
        <p:txBody>
          <a:bodyPr wrap="square" rtlCol="0">
            <a:spAutoFit/>
          </a:bodyPr>
          <a:lstStyle/>
          <a:p>
            <a:r>
              <a:rPr lang="de-DE" sz="2000" dirty="0"/>
              <a:t>n=116</a:t>
            </a:r>
          </a:p>
        </p:txBody>
      </p:sp>
    </p:spTree>
    <p:extLst>
      <p:ext uri="{BB962C8B-B14F-4D97-AF65-F5344CB8AC3E}">
        <p14:creationId xmlns:p14="http://schemas.microsoft.com/office/powerpoint/2010/main" val="17978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2834" y="87094"/>
            <a:ext cx="8229600" cy="857250"/>
          </a:xfrm>
        </p:spPr>
        <p:txBody>
          <a:bodyPr/>
          <a:lstStyle/>
          <a:p>
            <a:r>
              <a:rPr lang="de-DE" sz="4000" dirty="0"/>
              <a:t>Ergebnisse: Beziehungskompetenz</a:t>
            </a:r>
            <a:r>
              <a:rPr lang="de-DE" dirty="0"/>
              <a:t/>
            </a:r>
            <a:br>
              <a:rPr lang="de-DE" dirty="0"/>
            </a:br>
            <a:r>
              <a:rPr lang="de-DE" sz="2400" dirty="0"/>
              <a:t>Selbsteinschätzung der Beziehungsfertigkeiten</a:t>
            </a:r>
            <a:endParaRPr lang="de-DE" dirty="0"/>
          </a:p>
        </p:txBody>
      </p:sp>
      <p:sp>
        <p:nvSpPr>
          <p:cNvPr id="3" name="Inhaltsplatzhalter 2"/>
          <p:cNvSpPr>
            <a:spLocks noGrp="1"/>
          </p:cNvSpPr>
          <p:nvPr>
            <p:ph idx="1"/>
          </p:nvPr>
        </p:nvSpPr>
        <p:spPr>
          <a:xfrm>
            <a:off x="0" y="1209275"/>
            <a:ext cx="9144000" cy="3589046"/>
          </a:xfrm>
        </p:spPr>
        <p:txBody>
          <a:bodyPr/>
          <a:lstStyle/>
          <a:p>
            <a:pPr marL="0" indent="0">
              <a:buNone/>
            </a:pPr>
            <a:r>
              <a:rPr lang="de-DE" sz="2400" dirty="0"/>
              <a:t>Grundlegende </a:t>
            </a:r>
            <a:r>
              <a:rPr lang="de-DE" sz="2400" dirty="0" smtClean="0"/>
              <a:t>therapeutische Beziehungskompetenz</a:t>
            </a:r>
            <a:endParaRPr lang="de-DE" sz="2400" dirty="0"/>
          </a:p>
          <a:p>
            <a:r>
              <a:rPr lang="de-DE" sz="2400" dirty="0" smtClean="0"/>
              <a:t>Basic Relational Skills - Work </a:t>
            </a:r>
            <a:r>
              <a:rPr lang="de-DE" sz="2400" dirty="0"/>
              <a:t>Involvement </a:t>
            </a:r>
            <a:r>
              <a:rPr lang="de-DE" sz="2400" dirty="0" err="1"/>
              <a:t>Scales</a:t>
            </a:r>
            <a:r>
              <a:rPr lang="de-DE" sz="2400" dirty="0"/>
              <a:t> </a:t>
            </a:r>
            <a:r>
              <a:rPr lang="de-DE" sz="1600" dirty="0"/>
              <a:t>(Orlinsky &amp; </a:t>
            </a:r>
            <a:r>
              <a:rPr lang="de-DE" sz="1600" dirty="0" err="1"/>
              <a:t>Ronnestad</a:t>
            </a:r>
            <a:r>
              <a:rPr lang="de-DE" sz="1600" dirty="0"/>
              <a:t>, 2005)</a:t>
            </a:r>
          </a:p>
          <a:p>
            <a:pPr marL="0" indent="0">
              <a:buNone/>
            </a:pPr>
            <a:endParaRPr lang="de-DE" dirty="0"/>
          </a:p>
          <a:p>
            <a:endParaRPr lang="de-DE" dirty="0"/>
          </a:p>
        </p:txBody>
      </p:sp>
      <p:graphicFrame>
        <p:nvGraphicFramePr>
          <p:cNvPr id="4" name="Diagramm 3"/>
          <p:cNvGraphicFramePr/>
          <p:nvPr>
            <p:extLst>
              <p:ext uri="{D42A27DB-BD31-4B8C-83A1-F6EECF244321}">
                <p14:modId xmlns:p14="http://schemas.microsoft.com/office/powerpoint/2010/main" val="3453565617"/>
              </p:ext>
            </p:extLst>
          </p:nvPr>
        </p:nvGraphicFramePr>
        <p:xfrm>
          <a:off x="539552" y="1923678"/>
          <a:ext cx="3672408" cy="2160240"/>
        </p:xfrm>
        <a:graphic>
          <a:graphicData uri="http://schemas.openxmlformats.org/drawingml/2006/chart">
            <c:chart xmlns:c="http://schemas.openxmlformats.org/drawingml/2006/chart" xmlns:r="http://schemas.openxmlformats.org/officeDocument/2006/relationships" r:id="rId3"/>
          </a:graphicData>
        </a:graphic>
      </p:graphicFrame>
      <p:sp>
        <p:nvSpPr>
          <p:cNvPr id="5" name="Geschweifte Klammer rechts 4"/>
          <p:cNvSpPr/>
          <p:nvPr/>
        </p:nvSpPr>
        <p:spPr>
          <a:xfrm rot="5400000">
            <a:off x="2123728" y="3525856"/>
            <a:ext cx="216024" cy="1224136"/>
          </a:xfrm>
          <a:prstGeom prst="rightBrace">
            <a:avLst/>
          </a:prstGeom>
          <a:ln w="19050">
            <a:solidFill>
              <a:srgbClr val="5454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p:cNvSpPr txBox="1"/>
          <p:nvPr/>
        </p:nvSpPr>
        <p:spPr>
          <a:xfrm>
            <a:off x="1475656" y="4245936"/>
            <a:ext cx="1512168" cy="369332"/>
          </a:xfrm>
          <a:prstGeom prst="rect">
            <a:avLst/>
          </a:prstGeom>
          <a:noFill/>
        </p:spPr>
        <p:txBody>
          <a:bodyPr wrap="square" rtlCol="0">
            <a:spAutoFit/>
          </a:bodyPr>
          <a:lstStyle/>
          <a:p>
            <a:pPr algn="ctr"/>
            <a:r>
              <a:rPr lang="de-DE" dirty="0">
                <a:solidFill>
                  <a:srgbClr val="545455"/>
                </a:solidFill>
              </a:rPr>
              <a:t>***</a:t>
            </a:r>
          </a:p>
        </p:txBody>
      </p:sp>
      <p:sp>
        <p:nvSpPr>
          <p:cNvPr id="7" name="Geschweifte Klammer rechts 6"/>
          <p:cNvSpPr/>
          <p:nvPr/>
        </p:nvSpPr>
        <p:spPr>
          <a:xfrm rot="10800000" flipH="1">
            <a:off x="4067946" y="2625756"/>
            <a:ext cx="504055" cy="661574"/>
          </a:xfrm>
          <a:prstGeom prst="rightBrace">
            <a:avLst/>
          </a:prstGeom>
          <a:ln w="19050">
            <a:solidFill>
              <a:srgbClr val="5454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Textfeld 7"/>
          <p:cNvSpPr txBox="1"/>
          <p:nvPr/>
        </p:nvSpPr>
        <p:spPr>
          <a:xfrm>
            <a:off x="4427985" y="2834811"/>
            <a:ext cx="653257" cy="369332"/>
          </a:xfrm>
          <a:prstGeom prst="rect">
            <a:avLst/>
          </a:prstGeom>
          <a:noFill/>
        </p:spPr>
        <p:txBody>
          <a:bodyPr wrap="square" rtlCol="0">
            <a:spAutoFit/>
          </a:bodyPr>
          <a:lstStyle/>
          <a:p>
            <a:pPr algn="ctr"/>
            <a:r>
              <a:rPr lang="de-DE" dirty="0" err="1">
                <a:solidFill>
                  <a:srgbClr val="545455"/>
                </a:solidFill>
              </a:rPr>
              <a:t>n.s</a:t>
            </a:r>
            <a:r>
              <a:rPr lang="de-DE" dirty="0">
                <a:solidFill>
                  <a:srgbClr val="545455"/>
                </a:solidFill>
              </a:rPr>
              <a:t>.</a:t>
            </a:r>
          </a:p>
        </p:txBody>
      </p:sp>
      <p:sp>
        <p:nvSpPr>
          <p:cNvPr id="9" name="Textfeld 8"/>
          <p:cNvSpPr txBox="1"/>
          <p:nvPr/>
        </p:nvSpPr>
        <p:spPr>
          <a:xfrm>
            <a:off x="2591780" y="2266578"/>
            <a:ext cx="504056" cy="369332"/>
          </a:xfrm>
          <a:prstGeom prst="rect">
            <a:avLst/>
          </a:prstGeom>
          <a:noFill/>
        </p:spPr>
        <p:txBody>
          <a:bodyPr wrap="square" rtlCol="0">
            <a:spAutoFit/>
          </a:bodyPr>
          <a:lstStyle/>
          <a:p>
            <a:pPr algn="ctr"/>
            <a:r>
              <a:rPr lang="de-DE" dirty="0">
                <a:solidFill>
                  <a:srgbClr val="545455"/>
                </a:solidFill>
              </a:rPr>
              <a:t>*</a:t>
            </a:r>
          </a:p>
        </p:txBody>
      </p:sp>
      <p:graphicFrame>
        <p:nvGraphicFramePr>
          <p:cNvPr id="10" name="Tabelle 9"/>
          <p:cNvGraphicFramePr>
            <a:graphicFrameLocks noGrp="1"/>
          </p:cNvGraphicFramePr>
          <p:nvPr>
            <p:extLst>
              <p:ext uri="{D42A27DB-BD31-4B8C-83A1-F6EECF244321}">
                <p14:modId xmlns:p14="http://schemas.microsoft.com/office/powerpoint/2010/main" val="3404894695"/>
              </p:ext>
            </p:extLst>
          </p:nvPr>
        </p:nvGraphicFramePr>
        <p:xfrm>
          <a:off x="5292080" y="2635910"/>
          <a:ext cx="3211262" cy="1409700"/>
        </p:xfrm>
        <a:graphic>
          <a:graphicData uri="http://schemas.openxmlformats.org/drawingml/2006/table">
            <a:tbl>
              <a:tblPr firstRow="1" bandRow="1">
                <a:tableStyleId>{5C22544A-7EE6-4342-B048-85BDC9FD1C3A}</a:tableStyleId>
              </a:tblPr>
              <a:tblGrid>
                <a:gridCol w="2016222">
                  <a:extLst>
                    <a:ext uri="{9D8B030D-6E8A-4147-A177-3AD203B41FA5}">
                      <a16:colId xmlns:a16="http://schemas.microsoft.com/office/drawing/2014/main" xmlns="" val="20000"/>
                    </a:ext>
                  </a:extLst>
                </a:gridCol>
                <a:gridCol w="576064">
                  <a:extLst>
                    <a:ext uri="{9D8B030D-6E8A-4147-A177-3AD203B41FA5}">
                      <a16:colId xmlns:a16="http://schemas.microsoft.com/office/drawing/2014/main" xmlns="" val="20001"/>
                    </a:ext>
                  </a:extLst>
                </a:gridCol>
                <a:gridCol w="618976">
                  <a:extLst>
                    <a:ext uri="{9D8B030D-6E8A-4147-A177-3AD203B41FA5}">
                      <a16:colId xmlns:a16="http://schemas.microsoft.com/office/drawing/2014/main" xmlns="" val="20002"/>
                    </a:ext>
                  </a:extLst>
                </a:gridCol>
              </a:tblGrid>
              <a:tr h="274320">
                <a:tc>
                  <a:txBody>
                    <a:bodyPr/>
                    <a:lstStyle/>
                    <a:p>
                      <a:r>
                        <a:rPr lang="de-DE" sz="1400" dirty="0"/>
                        <a:t>MLM – </a:t>
                      </a:r>
                      <a:r>
                        <a:rPr lang="de-DE" sz="1400" dirty="0" err="1"/>
                        <a:t>Prädikt</a:t>
                      </a:r>
                      <a:r>
                        <a:rPr lang="de-DE" sz="1400" dirty="0"/>
                        <a:t>.</a:t>
                      </a:r>
                    </a:p>
                  </a:txBody>
                  <a:tcPr marT="34290" marB="34290"/>
                </a:tc>
                <a:tc>
                  <a:txBody>
                    <a:bodyPr/>
                    <a:lstStyle/>
                    <a:p>
                      <a:r>
                        <a:rPr lang="el-GR" sz="1400" dirty="0"/>
                        <a:t>β</a:t>
                      </a:r>
                      <a:endParaRPr lang="de-DE" sz="1400" dirty="0"/>
                    </a:p>
                  </a:txBody>
                  <a:tcPr marT="34290" marB="34290"/>
                </a:tc>
                <a:tc>
                  <a:txBody>
                    <a:bodyPr/>
                    <a:lstStyle/>
                    <a:p>
                      <a:pPr lvl="0" algn="l"/>
                      <a:r>
                        <a:rPr lang="de-DE" sz="1400" i="1" dirty="0"/>
                        <a:t>p</a:t>
                      </a:r>
                    </a:p>
                  </a:txBody>
                  <a:tcPr marT="34290" marB="34290"/>
                </a:tc>
                <a:extLst>
                  <a:ext uri="{0D108BD9-81ED-4DB2-BD59-A6C34878D82A}">
                    <a16:rowId xmlns:a16="http://schemas.microsoft.com/office/drawing/2014/main" xmlns="" val="10000"/>
                  </a:ext>
                </a:extLst>
              </a:tr>
              <a:tr h="278130">
                <a:tc>
                  <a:txBody>
                    <a:bodyPr/>
                    <a:lstStyle/>
                    <a:p>
                      <a:r>
                        <a:rPr lang="de-DE" sz="1400" b="1" dirty="0" smtClean="0"/>
                        <a:t>Lebenszufriedenheit</a:t>
                      </a:r>
                      <a:endParaRPr lang="de-DE" sz="1400" b="1" dirty="0"/>
                    </a:p>
                  </a:txBody>
                  <a:tcPr marT="34290" marB="34290"/>
                </a:tc>
                <a:tc>
                  <a:txBody>
                    <a:bodyPr/>
                    <a:lstStyle/>
                    <a:p>
                      <a:r>
                        <a:rPr lang="de-DE" sz="1400" dirty="0"/>
                        <a:t>0.03</a:t>
                      </a:r>
                    </a:p>
                  </a:txBody>
                  <a:tcPr marT="34290" marB="34290"/>
                </a:tc>
                <a:tc>
                  <a:txBody>
                    <a:bodyPr/>
                    <a:lstStyle/>
                    <a:p>
                      <a:pPr lvl="0" algn="l"/>
                      <a:r>
                        <a:rPr lang="de-DE" sz="1400" i="0" dirty="0"/>
                        <a:t>.01</a:t>
                      </a:r>
                    </a:p>
                  </a:txBody>
                  <a:tcPr marT="34290" marB="34290"/>
                </a:tc>
                <a:extLst>
                  <a:ext uri="{0D108BD9-81ED-4DB2-BD59-A6C34878D82A}">
                    <a16:rowId xmlns:a16="http://schemas.microsoft.com/office/drawing/2014/main" xmlns="" val="10001"/>
                  </a:ext>
                </a:extLst>
              </a:tr>
              <a:tr h="278130">
                <a:tc>
                  <a:txBody>
                    <a:bodyPr/>
                    <a:lstStyle/>
                    <a:p>
                      <a:r>
                        <a:rPr lang="de-DE" sz="1400" b="1" dirty="0"/>
                        <a:t>Emotion. </a:t>
                      </a:r>
                      <a:r>
                        <a:rPr lang="de-DE" sz="1400" b="1" dirty="0" smtClean="0"/>
                        <a:t>Missbrauch</a:t>
                      </a:r>
                      <a:endParaRPr lang="de-DE" sz="1400" b="1" dirty="0"/>
                    </a:p>
                  </a:txBody>
                  <a:tcPr marT="34290" marB="34290"/>
                </a:tc>
                <a:tc>
                  <a:txBody>
                    <a:bodyPr/>
                    <a:lstStyle/>
                    <a:p>
                      <a:r>
                        <a:rPr lang="de-DE" sz="1400" dirty="0"/>
                        <a:t>0.03</a:t>
                      </a:r>
                    </a:p>
                  </a:txBody>
                  <a:tcPr marT="34290" marB="34290"/>
                </a:tc>
                <a:tc>
                  <a:txBody>
                    <a:bodyPr/>
                    <a:lstStyle/>
                    <a:p>
                      <a:pPr lvl="0" algn="l"/>
                      <a:r>
                        <a:rPr lang="de-DE" sz="1400" i="0" dirty="0"/>
                        <a:t>.01</a:t>
                      </a:r>
                    </a:p>
                  </a:txBody>
                  <a:tcPr marT="34290" marB="34290"/>
                </a:tc>
                <a:extLst>
                  <a:ext uri="{0D108BD9-81ED-4DB2-BD59-A6C34878D82A}">
                    <a16:rowId xmlns:a16="http://schemas.microsoft.com/office/drawing/2014/main" xmlns="" val="10002"/>
                  </a:ext>
                </a:extLst>
              </a:tr>
              <a:tr h="278130">
                <a:tc>
                  <a:txBody>
                    <a:bodyPr/>
                    <a:lstStyle/>
                    <a:p>
                      <a:r>
                        <a:rPr lang="de-DE" sz="1400" baseline="0" dirty="0"/>
                        <a:t>SE (h)</a:t>
                      </a:r>
                      <a:endParaRPr lang="de-DE" sz="1400" dirty="0"/>
                    </a:p>
                  </a:txBody>
                  <a:tcPr marT="34290" marB="34290"/>
                </a:tc>
                <a:tc>
                  <a:txBody>
                    <a:bodyPr/>
                    <a:lstStyle/>
                    <a:p>
                      <a:r>
                        <a:rPr lang="de-DE" sz="1400" dirty="0"/>
                        <a:t>0</a:t>
                      </a:r>
                    </a:p>
                  </a:txBody>
                  <a:tcPr marT="34290" marB="34290"/>
                </a:tc>
                <a:tc>
                  <a:txBody>
                    <a:bodyPr/>
                    <a:lstStyle/>
                    <a:p>
                      <a:pPr lvl="0" algn="l"/>
                      <a:r>
                        <a:rPr lang="de-DE" sz="1400" i="0" dirty="0" err="1"/>
                        <a:t>n.s</a:t>
                      </a:r>
                      <a:r>
                        <a:rPr lang="de-DE" sz="1400" i="0" dirty="0"/>
                        <a:t>.</a:t>
                      </a:r>
                    </a:p>
                  </a:txBody>
                  <a:tcPr marT="34290" marB="34290"/>
                </a:tc>
                <a:extLst>
                  <a:ext uri="{0D108BD9-81ED-4DB2-BD59-A6C34878D82A}">
                    <a16:rowId xmlns:a16="http://schemas.microsoft.com/office/drawing/2014/main" xmlns="" val="10003"/>
                  </a:ext>
                </a:extLst>
              </a:tr>
              <a:tr h="278130">
                <a:tc>
                  <a:txBody>
                    <a:bodyPr/>
                    <a:lstStyle/>
                    <a:p>
                      <a:r>
                        <a:rPr lang="de-DE" sz="1400" baseline="0" dirty="0"/>
                        <a:t>Erfahrung (Pat.)</a:t>
                      </a:r>
                      <a:endParaRPr lang="de-DE" sz="1400" dirty="0"/>
                    </a:p>
                  </a:txBody>
                  <a:tcPr marT="34290" marB="34290"/>
                </a:tc>
                <a:tc>
                  <a:txBody>
                    <a:bodyPr/>
                    <a:lstStyle/>
                    <a:p>
                      <a:r>
                        <a:rPr lang="de-DE" sz="1400" dirty="0"/>
                        <a:t>0</a:t>
                      </a:r>
                    </a:p>
                  </a:txBody>
                  <a:tcPr marT="34290" marB="34290"/>
                </a:tc>
                <a:tc>
                  <a:txBody>
                    <a:bodyPr/>
                    <a:lstStyle/>
                    <a:p>
                      <a:pPr lvl="0" algn="l"/>
                      <a:r>
                        <a:rPr lang="de-DE" sz="1400" i="0" dirty="0" err="1"/>
                        <a:t>n.s</a:t>
                      </a:r>
                      <a:r>
                        <a:rPr lang="de-DE" sz="1400" i="0" dirty="0"/>
                        <a:t>.</a:t>
                      </a:r>
                    </a:p>
                  </a:txBody>
                  <a:tcPr marT="34290" marB="34290"/>
                </a:tc>
                <a:extLst>
                  <a:ext uri="{0D108BD9-81ED-4DB2-BD59-A6C34878D82A}">
                    <a16:rowId xmlns:a16="http://schemas.microsoft.com/office/drawing/2014/main" xmlns="" val="10004"/>
                  </a:ext>
                </a:extLst>
              </a:tr>
            </a:tbl>
          </a:graphicData>
        </a:graphic>
      </p:graphicFrame>
      <p:sp>
        <p:nvSpPr>
          <p:cNvPr id="12" name="Textfeld 11"/>
          <p:cNvSpPr txBox="1"/>
          <p:nvPr/>
        </p:nvSpPr>
        <p:spPr>
          <a:xfrm>
            <a:off x="2987825" y="4161877"/>
            <a:ext cx="901209" cy="400110"/>
          </a:xfrm>
          <a:prstGeom prst="rect">
            <a:avLst/>
          </a:prstGeom>
          <a:noFill/>
        </p:spPr>
        <p:txBody>
          <a:bodyPr wrap="none" rtlCol="0">
            <a:spAutoFit/>
          </a:bodyPr>
          <a:lstStyle/>
          <a:p>
            <a:r>
              <a:rPr lang="de-DE" sz="2000" dirty="0"/>
              <a:t>d=1.10</a:t>
            </a:r>
          </a:p>
        </p:txBody>
      </p:sp>
      <p:sp>
        <p:nvSpPr>
          <p:cNvPr id="13" name="Textfeld 12">
            <a:extLst>
              <a:ext uri="{FF2B5EF4-FFF2-40B4-BE49-F238E27FC236}">
                <a16:creationId xmlns:a16="http://schemas.microsoft.com/office/drawing/2014/main" xmlns="" id="{AFBAD53C-7FB6-4481-A857-50A0197A81E5}"/>
              </a:ext>
            </a:extLst>
          </p:cNvPr>
          <p:cNvSpPr txBox="1"/>
          <p:nvPr/>
        </p:nvSpPr>
        <p:spPr>
          <a:xfrm flipH="1">
            <a:off x="7351215" y="4215158"/>
            <a:ext cx="1008112" cy="400110"/>
          </a:xfrm>
          <a:prstGeom prst="rect">
            <a:avLst/>
          </a:prstGeom>
          <a:noFill/>
        </p:spPr>
        <p:txBody>
          <a:bodyPr wrap="square" rtlCol="0">
            <a:spAutoFit/>
          </a:bodyPr>
          <a:lstStyle/>
          <a:p>
            <a:r>
              <a:rPr lang="de-DE" sz="2000" dirty="0"/>
              <a:t>n=115</a:t>
            </a:r>
          </a:p>
        </p:txBody>
      </p:sp>
    </p:spTree>
    <p:extLst>
      <p:ext uri="{BB962C8B-B14F-4D97-AF65-F5344CB8AC3E}">
        <p14:creationId xmlns:p14="http://schemas.microsoft.com/office/powerpoint/2010/main" val="28959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p:bldP spid="7" grpId="0" animBg="1"/>
      <p:bldP spid="8" grpId="0"/>
      <p:bldP spid="9"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1574" y="10190"/>
            <a:ext cx="8229600" cy="857250"/>
          </a:xfrm>
        </p:spPr>
        <p:txBody>
          <a:bodyPr/>
          <a:lstStyle/>
          <a:p>
            <a:r>
              <a:rPr lang="de-DE" sz="4000" dirty="0"/>
              <a:t>Zusammenfassung</a:t>
            </a:r>
          </a:p>
        </p:txBody>
      </p:sp>
      <p:sp>
        <p:nvSpPr>
          <p:cNvPr id="3" name="Inhaltsplatzhalter 2"/>
          <p:cNvSpPr>
            <a:spLocks noGrp="1"/>
          </p:cNvSpPr>
          <p:nvPr>
            <p:ph idx="1"/>
          </p:nvPr>
        </p:nvSpPr>
        <p:spPr>
          <a:xfrm>
            <a:off x="467544" y="681541"/>
            <a:ext cx="8229600" cy="3394472"/>
          </a:xfrm>
        </p:spPr>
        <p:txBody>
          <a:bodyPr/>
          <a:lstStyle/>
          <a:p>
            <a:r>
              <a:rPr lang="de-DE" sz="2800" dirty="0"/>
              <a:t>Beziehungskompetenz</a:t>
            </a:r>
          </a:p>
          <a:p>
            <a:pPr lvl="1"/>
            <a:r>
              <a:rPr lang="de-DE" sz="2400" dirty="0"/>
              <a:t>Verbesserung der grundlegenden Beziehungskompetenz</a:t>
            </a:r>
          </a:p>
          <a:p>
            <a:pPr lvl="1"/>
            <a:r>
              <a:rPr lang="de-DE" sz="2400" dirty="0"/>
              <a:t>Keine Veränderung </a:t>
            </a:r>
            <a:r>
              <a:rPr lang="de-DE" sz="2400" dirty="0" smtClean="0"/>
              <a:t>beim </a:t>
            </a:r>
            <a:r>
              <a:rPr lang="de-DE" sz="2400" dirty="0" err="1" smtClean="0"/>
              <a:t>Mentalisierungsinteresse</a:t>
            </a:r>
            <a:endParaRPr lang="de-DE" sz="2400" dirty="0"/>
          </a:p>
          <a:p>
            <a:pPr lvl="1"/>
            <a:r>
              <a:rPr lang="de-DE" sz="2400" dirty="0"/>
              <a:t>Introjekt Affiliation zu besten Zeiten verbessert sich / Affiliation zu schlechtesten Zeiten verschlechtert sich</a:t>
            </a:r>
          </a:p>
          <a:p>
            <a:r>
              <a:rPr lang="de-DE" sz="2800" dirty="0"/>
              <a:t>Kein Effekt von „Ausbildungsausmaß“ </a:t>
            </a:r>
            <a:r>
              <a:rPr lang="de-DE" sz="2800" i="1" dirty="0"/>
              <a:t>(i. S. von Anzahl der Patientenbehandlungen</a:t>
            </a:r>
            <a:r>
              <a:rPr lang="de-DE" sz="2800" dirty="0"/>
              <a:t> </a:t>
            </a:r>
            <a:r>
              <a:rPr lang="de-DE" sz="2800" i="1" dirty="0"/>
              <a:t>oder Selbsterfahrungsstunden)</a:t>
            </a:r>
          </a:p>
          <a:p>
            <a:pPr lvl="1"/>
            <a:r>
              <a:rPr lang="de-DE" sz="2400" dirty="0"/>
              <a:t>Wichtigster Prädiktor ist </a:t>
            </a:r>
            <a:r>
              <a:rPr lang="de-DE" sz="2400" b="1" dirty="0"/>
              <a:t>Lebenszufriedenheit</a:t>
            </a:r>
          </a:p>
          <a:p>
            <a:pPr lvl="1"/>
            <a:endParaRPr lang="de-DE" sz="2400" dirty="0"/>
          </a:p>
          <a:p>
            <a:pPr lvl="1"/>
            <a:endParaRPr lang="de-DE" dirty="0"/>
          </a:p>
        </p:txBody>
      </p:sp>
    </p:spTree>
    <p:extLst>
      <p:ext uri="{BB962C8B-B14F-4D97-AF65-F5344CB8AC3E}">
        <p14:creationId xmlns:p14="http://schemas.microsoft.com/office/powerpoint/2010/main" val="20474436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3478"/>
            <a:ext cx="8229600" cy="857250"/>
          </a:xfrm>
        </p:spPr>
        <p:txBody>
          <a:bodyPr/>
          <a:lstStyle/>
          <a:p>
            <a:r>
              <a:rPr lang="de-DE" sz="4000" dirty="0"/>
              <a:t>Implikationen für PT Ausbildung</a:t>
            </a:r>
          </a:p>
        </p:txBody>
      </p:sp>
      <p:sp>
        <p:nvSpPr>
          <p:cNvPr id="3" name="Inhaltsplatzhalter 2"/>
          <p:cNvSpPr>
            <a:spLocks noGrp="1"/>
          </p:cNvSpPr>
          <p:nvPr>
            <p:ph idx="1"/>
          </p:nvPr>
        </p:nvSpPr>
        <p:spPr>
          <a:xfrm>
            <a:off x="457200" y="851464"/>
            <a:ext cx="8229600" cy="3394472"/>
          </a:xfrm>
        </p:spPr>
        <p:txBody>
          <a:bodyPr/>
          <a:lstStyle/>
          <a:p>
            <a:r>
              <a:rPr lang="de-DE" sz="2800" i="1" dirty="0" smtClean="0"/>
              <a:t>Ausbildungsstunden</a:t>
            </a:r>
            <a:r>
              <a:rPr lang="de-DE" sz="2800" dirty="0" smtClean="0"/>
              <a:t> </a:t>
            </a:r>
            <a:r>
              <a:rPr lang="de-DE" sz="2800" dirty="0"/>
              <a:t>≠ Kompetenz </a:t>
            </a:r>
          </a:p>
          <a:p>
            <a:pPr lvl="1"/>
            <a:r>
              <a:rPr lang="de-DE" sz="2400" dirty="0"/>
              <a:t>Individuelle Ansätze vs. </a:t>
            </a:r>
            <a:r>
              <a:rPr lang="de-DE" sz="2400" dirty="0" err="1"/>
              <a:t>one</a:t>
            </a:r>
            <a:r>
              <a:rPr lang="de-DE" sz="2400" dirty="0"/>
              <a:t>-size-</a:t>
            </a:r>
            <a:r>
              <a:rPr lang="de-DE" sz="2400" dirty="0" err="1"/>
              <a:t>fits</a:t>
            </a:r>
            <a:r>
              <a:rPr lang="de-DE" sz="2400" dirty="0"/>
              <a:t>-all</a:t>
            </a:r>
          </a:p>
          <a:p>
            <a:r>
              <a:rPr lang="de-DE" sz="2800" dirty="0"/>
              <a:t>Bedarf für </a:t>
            </a:r>
            <a:r>
              <a:rPr lang="de-DE" sz="2800" dirty="0" smtClean="0"/>
              <a:t>mehr Fokus </a:t>
            </a:r>
            <a:r>
              <a:rPr lang="de-DE" sz="2800" dirty="0"/>
              <a:t>auf den Umgang mit herausfordernden und belastenden Situationen</a:t>
            </a:r>
          </a:p>
          <a:p>
            <a:pPr lvl="1"/>
            <a:r>
              <a:rPr lang="de-DE" sz="2400" dirty="0"/>
              <a:t>Intra- und Interpersonell</a:t>
            </a:r>
          </a:p>
          <a:p>
            <a:endParaRPr lang="de-DE" dirty="0"/>
          </a:p>
        </p:txBody>
      </p:sp>
    </p:spTree>
    <p:extLst>
      <p:ext uri="{BB962C8B-B14F-4D97-AF65-F5344CB8AC3E}">
        <p14:creationId xmlns:p14="http://schemas.microsoft.com/office/powerpoint/2010/main" val="36967647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376913279"/>
              </p:ext>
            </p:extLst>
          </p:nvPr>
        </p:nvGraphicFramePr>
        <p:xfrm>
          <a:off x="683568" y="555526"/>
          <a:ext cx="7416824" cy="4459220"/>
        </p:xfrm>
        <a:graphic>
          <a:graphicData uri="http://schemas.openxmlformats.org/drawingml/2006/table">
            <a:tbl>
              <a:tblPr firstRow="1" firstCol="1" bandRow="1">
                <a:tableStyleId>{5C22544A-7EE6-4342-B048-85BDC9FD1C3A}</a:tableStyleId>
              </a:tblPr>
              <a:tblGrid>
                <a:gridCol w="4848105">
                  <a:extLst>
                    <a:ext uri="{9D8B030D-6E8A-4147-A177-3AD203B41FA5}">
                      <a16:colId xmlns:a16="http://schemas.microsoft.com/office/drawing/2014/main" xmlns="" val="20000"/>
                    </a:ext>
                  </a:extLst>
                </a:gridCol>
                <a:gridCol w="2568719">
                  <a:extLst>
                    <a:ext uri="{9D8B030D-6E8A-4147-A177-3AD203B41FA5}">
                      <a16:colId xmlns:a16="http://schemas.microsoft.com/office/drawing/2014/main" xmlns="" val="20001"/>
                    </a:ext>
                  </a:extLst>
                </a:gridCol>
              </a:tblGrid>
              <a:tr h="288032">
                <a:tc>
                  <a:txBody>
                    <a:bodyPr/>
                    <a:lstStyle/>
                    <a:p>
                      <a:pPr>
                        <a:lnSpc>
                          <a:spcPct val="115000"/>
                        </a:lnSpc>
                        <a:spcAft>
                          <a:spcPts val="0"/>
                        </a:spcAft>
                      </a:pPr>
                      <a:r>
                        <a:rPr lang="de-DE" sz="1400" dirty="0">
                          <a:effectLst/>
                        </a:rPr>
                        <a:t>Kategorien</a:t>
                      </a:r>
                      <a:endParaRPr lang="de-DE"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Anzahl der </a:t>
                      </a:r>
                      <a:r>
                        <a:rPr lang="de-DE" sz="1400" dirty="0" smtClean="0">
                          <a:effectLst/>
                        </a:rPr>
                        <a:t>Nennungen (%)</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184390">
                <a:tc>
                  <a:txBody>
                    <a:bodyPr/>
                    <a:lstStyle/>
                    <a:p>
                      <a:pPr algn="just">
                        <a:lnSpc>
                          <a:spcPct val="115000"/>
                        </a:lnSpc>
                        <a:spcAft>
                          <a:spcPts val="0"/>
                        </a:spcAft>
                      </a:pPr>
                      <a:r>
                        <a:rPr lang="de-DE" sz="1400" dirty="0">
                          <a:effectLst/>
                        </a:rPr>
                        <a:t>Emotionale Vernachlässigung</a:t>
                      </a:r>
                      <a:endParaRPr lang="de-DE"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27 (30)</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184390">
                <a:tc>
                  <a:txBody>
                    <a:bodyPr/>
                    <a:lstStyle/>
                    <a:p>
                      <a:pPr algn="just">
                        <a:lnSpc>
                          <a:spcPct val="115000"/>
                        </a:lnSpc>
                        <a:spcAft>
                          <a:spcPts val="0"/>
                        </a:spcAft>
                      </a:pPr>
                      <a:r>
                        <a:rPr lang="de-DE" sz="1400">
                          <a:effectLst/>
                        </a:rPr>
                        <a:t>Trennung/Scheidung der Eltern</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23 (25.6)</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r h="184390">
                <a:tc>
                  <a:txBody>
                    <a:bodyPr/>
                    <a:lstStyle/>
                    <a:p>
                      <a:pPr algn="just">
                        <a:lnSpc>
                          <a:spcPct val="115000"/>
                        </a:lnSpc>
                        <a:spcAft>
                          <a:spcPts val="0"/>
                        </a:spcAft>
                      </a:pPr>
                      <a:r>
                        <a:rPr lang="de-DE" sz="1400">
                          <a:effectLst/>
                        </a:rPr>
                        <a:t>Psychische Erkrankung eines Haushaltsmitglieds</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20 (22.2)</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3"/>
                  </a:ext>
                </a:extLst>
              </a:tr>
              <a:tr h="184390">
                <a:tc>
                  <a:txBody>
                    <a:bodyPr/>
                    <a:lstStyle/>
                    <a:p>
                      <a:pPr algn="just">
                        <a:lnSpc>
                          <a:spcPct val="115000"/>
                        </a:lnSpc>
                        <a:spcAft>
                          <a:spcPts val="0"/>
                        </a:spcAft>
                      </a:pPr>
                      <a:r>
                        <a:rPr lang="de-DE" sz="1400">
                          <a:effectLst/>
                        </a:rPr>
                        <a:t>Körperlicher Missbrauch</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12 (13.3)</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4"/>
                  </a:ext>
                </a:extLst>
              </a:tr>
              <a:tr h="184390">
                <a:tc>
                  <a:txBody>
                    <a:bodyPr/>
                    <a:lstStyle/>
                    <a:p>
                      <a:pPr algn="just">
                        <a:lnSpc>
                          <a:spcPct val="115000"/>
                        </a:lnSpc>
                        <a:spcAft>
                          <a:spcPts val="0"/>
                        </a:spcAft>
                      </a:pPr>
                      <a:r>
                        <a:rPr lang="de-DE" sz="1400" dirty="0">
                          <a:effectLst/>
                        </a:rPr>
                        <a:t>Verbaler/Emotionaler Missbrauch</a:t>
                      </a:r>
                      <a:endParaRPr lang="de-DE"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11 (12.2)</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5"/>
                  </a:ext>
                </a:extLst>
              </a:tr>
              <a:tr h="184390">
                <a:tc>
                  <a:txBody>
                    <a:bodyPr/>
                    <a:lstStyle/>
                    <a:p>
                      <a:pPr algn="just">
                        <a:lnSpc>
                          <a:spcPct val="115000"/>
                        </a:lnSpc>
                        <a:spcAft>
                          <a:spcPts val="0"/>
                        </a:spcAft>
                      </a:pPr>
                      <a:r>
                        <a:rPr lang="de-DE" sz="1400">
                          <a:effectLst/>
                        </a:rPr>
                        <a:t>Sexueller Missbrauch</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10 (11.1)</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6"/>
                  </a:ext>
                </a:extLst>
              </a:tr>
              <a:tr h="184390">
                <a:tc>
                  <a:txBody>
                    <a:bodyPr/>
                    <a:lstStyle/>
                    <a:p>
                      <a:pPr algn="just">
                        <a:lnSpc>
                          <a:spcPct val="115000"/>
                        </a:lnSpc>
                        <a:spcAft>
                          <a:spcPts val="0"/>
                        </a:spcAft>
                      </a:pPr>
                      <a:r>
                        <a:rPr lang="de-DE" sz="1400">
                          <a:effectLst/>
                        </a:rPr>
                        <a:t>Substanzmissbrauch eines Haushaltsmitglieds</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8 (8.9)</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7"/>
                  </a:ext>
                </a:extLst>
              </a:tr>
              <a:tr h="184390">
                <a:tc>
                  <a:txBody>
                    <a:bodyPr/>
                    <a:lstStyle/>
                    <a:p>
                      <a:pPr algn="just">
                        <a:lnSpc>
                          <a:spcPct val="115000"/>
                        </a:lnSpc>
                        <a:spcAft>
                          <a:spcPts val="0"/>
                        </a:spcAft>
                      </a:pPr>
                      <a:r>
                        <a:rPr lang="de-DE" sz="1400">
                          <a:effectLst/>
                        </a:rPr>
                        <a:t>Häusliche Gewalt </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7 (7.8)</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8"/>
                  </a:ext>
                </a:extLst>
              </a:tr>
              <a:tr h="184390">
                <a:tc>
                  <a:txBody>
                    <a:bodyPr/>
                    <a:lstStyle/>
                    <a:p>
                      <a:pPr algn="just">
                        <a:lnSpc>
                          <a:spcPct val="115000"/>
                        </a:lnSpc>
                        <a:spcAft>
                          <a:spcPts val="0"/>
                        </a:spcAft>
                      </a:pPr>
                      <a:r>
                        <a:rPr lang="de-DE" sz="1400">
                          <a:effectLst/>
                        </a:rPr>
                        <a:t>Verlust eines Elternteils</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6 (6.7)</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9"/>
                  </a:ext>
                </a:extLst>
              </a:tr>
              <a:tr h="184390">
                <a:tc>
                  <a:txBody>
                    <a:bodyPr/>
                    <a:lstStyle/>
                    <a:p>
                      <a:pPr algn="just">
                        <a:lnSpc>
                          <a:spcPct val="115000"/>
                        </a:lnSpc>
                        <a:spcAft>
                          <a:spcPts val="0"/>
                        </a:spcAft>
                      </a:pPr>
                      <a:r>
                        <a:rPr lang="de-DE" sz="1400">
                          <a:effectLst/>
                        </a:rPr>
                        <a:t>Physische Vernachlässigung</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2 (2.2)</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0"/>
                  </a:ext>
                </a:extLst>
              </a:tr>
              <a:tr h="227134">
                <a:tc>
                  <a:txBody>
                    <a:bodyPr/>
                    <a:lstStyle/>
                    <a:p>
                      <a:pPr algn="just">
                        <a:lnSpc>
                          <a:spcPct val="115000"/>
                        </a:lnSpc>
                        <a:spcAft>
                          <a:spcPts val="0"/>
                        </a:spcAft>
                      </a:pPr>
                      <a:r>
                        <a:rPr lang="de-DE" sz="1400">
                          <a:effectLst/>
                        </a:rPr>
                        <a:t>Inhaftierung eines Haushaltsmitglieds</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1 (1.1)</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1"/>
                  </a:ext>
                </a:extLst>
              </a:tr>
              <a:tr h="227134">
                <a:tc>
                  <a:txBody>
                    <a:bodyPr/>
                    <a:lstStyle/>
                    <a:p>
                      <a:pPr>
                        <a:lnSpc>
                          <a:spcPct val="115000"/>
                        </a:lnSpc>
                        <a:spcAft>
                          <a:spcPts val="0"/>
                        </a:spcAft>
                      </a:pPr>
                      <a:r>
                        <a:rPr lang="de-DE" sz="1400">
                          <a:effectLst/>
                        </a:rPr>
                        <a:t>ACE Score</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 </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2"/>
                  </a:ext>
                </a:extLst>
              </a:tr>
              <a:tr h="184390">
                <a:tc>
                  <a:txBody>
                    <a:bodyPr/>
                    <a:lstStyle/>
                    <a:p>
                      <a:pPr algn="just">
                        <a:lnSpc>
                          <a:spcPct val="115000"/>
                        </a:lnSpc>
                        <a:spcAft>
                          <a:spcPts val="0"/>
                        </a:spcAft>
                      </a:pPr>
                      <a:r>
                        <a:rPr lang="de-DE" sz="1400">
                          <a:effectLst/>
                        </a:rPr>
                        <a:t>0</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31 (34.4)</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3"/>
                  </a:ext>
                </a:extLst>
              </a:tr>
              <a:tr h="184390">
                <a:tc>
                  <a:txBody>
                    <a:bodyPr/>
                    <a:lstStyle/>
                    <a:p>
                      <a:pPr algn="just">
                        <a:lnSpc>
                          <a:spcPct val="115000"/>
                        </a:lnSpc>
                        <a:spcAft>
                          <a:spcPts val="0"/>
                        </a:spcAft>
                      </a:pPr>
                      <a:r>
                        <a:rPr lang="de-DE" sz="1400">
                          <a:effectLst/>
                        </a:rPr>
                        <a:t>1</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29 (32.2)</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4"/>
                  </a:ext>
                </a:extLst>
              </a:tr>
              <a:tr h="184390">
                <a:tc>
                  <a:txBody>
                    <a:bodyPr/>
                    <a:lstStyle/>
                    <a:p>
                      <a:pPr algn="just">
                        <a:lnSpc>
                          <a:spcPct val="115000"/>
                        </a:lnSpc>
                        <a:spcAft>
                          <a:spcPts val="0"/>
                        </a:spcAft>
                      </a:pPr>
                      <a:r>
                        <a:rPr lang="de-DE" sz="1400">
                          <a:effectLst/>
                        </a:rPr>
                        <a:t>2</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12 (13.3)</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5"/>
                  </a:ext>
                </a:extLst>
              </a:tr>
              <a:tr h="184390">
                <a:tc>
                  <a:txBody>
                    <a:bodyPr/>
                    <a:lstStyle/>
                    <a:p>
                      <a:pPr algn="just">
                        <a:lnSpc>
                          <a:spcPct val="115000"/>
                        </a:lnSpc>
                        <a:spcAft>
                          <a:spcPts val="0"/>
                        </a:spcAft>
                      </a:pPr>
                      <a:r>
                        <a:rPr lang="de-DE" sz="1400">
                          <a:effectLst/>
                        </a:rPr>
                        <a:t>3</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6 (6.7)</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6"/>
                  </a:ext>
                </a:extLst>
              </a:tr>
              <a:tr h="184390">
                <a:tc>
                  <a:txBody>
                    <a:bodyPr/>
                    <a:lstStyle/>
                    <a:p>
                      <a:pPr algn="just">
                        <a:lnSpc>
                          <a:spcPct val="115000"/>
                        </a:lnSpc>
                        <a:spcAft>
                          <a:spcPts val="0"/>
                        </a:spcAft>
                      </a:pPr>
                      <a:r>
                        <a:rPr lang="de-DE" sz="1400">
                          <a:effectLst/>
                        </a:rPr>
                        <a:t>4 oder mehr</a:t>
                      </a:r>
                      <a:endParaRPr lang="de-DE" sz="2000">
                        <a:effectLst/>
                        <a:latin typeface="Calibri"/>
                        <a:ea typeface="Calibri"/>
                        <a:cs typeface="Times New Roman"/>
                      </a:endParaRPr>
                    </a:p>
                  </a:txBody>
                  <a:tcPr marL="68580" marR="68580" marT="0" marB="0"/>
                </a:tc>
                <a:tc>
                  <a:txBody>
                    <a:bodyPr/>
                    <a:lstStyle/>
                    <a:p>
                      <a:pPr algn="ctr">
                        <a:lnSpc>
                          <a:spcPct val="115000"/>
                        </a:lnSpc>
                        <a:spcAft>
                          <a:spcPts val="0"/>
                        </a:spcAft>
                      </a:pPr>
                      <a:r>
                        <a:rPr lang="de-DE" sz="1400" dirty="0">
                          <a:effectLst/>
                        </a:rPr>
                        <a:t>12 (13.3)</a:t>
                      </a:r>
                      <a:endParaRPr lang="de-DE" sz="20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17"/>
                  </a:ext>
                </a:extLst>
              </a:tr>
            </a:tbl>
          </a:graphicData>
        </a:graphic>
      </p:graphicFrame>
      <p:sp>
        <p:nvSpPr>
          <p:cNvPr id="5" name="Rectangle 1"/>
          <p:cNvSpPr>
            <a:spLocks noChangeArrowheads="1"/>
          </p:cNvSpPr>
          <p:nvPr/>
        </p:nvSpPr>
        <p:spPr bwMode="auto">
          <a:xfrm>
            <a:off x="-468560" y="-92546"/>
            <a:ext cx="9433048"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Aversive Kindheitserfahrung-en und ACE Score </a:t>
            </a:r>
            <a:endParaRPr kumimoji="0" lang="de-DE" altLang="de-DE"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449263" algn="ctr"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de-DE" altLang="de-DE"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n = 90) (Klasen et al. 2019)</a:t>
            </a:r>
            <a:endParaRPr kumimoji="0" lang="de-DE" altLang="de-DE" sz="1000" b="1" i="0" u="none" strike="noStrike" cap="none" normalizeH="0" baseline="0" dirty="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997914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116632" y="3219822"/>
            <a:ext cx="7847856" cy="1477328"/>
          </a:xfrm>
          <a:prstGeom prst="rect">
            <a:avLst/>
          </a:prstGeom>
        </p:spPr>
        <p:txBody>
          <a:bodyPr wrap="square">
            <a:spAutoFit/>
          </a:bodyPr>
          <a:lstStyle/>
          <a:p>
            <a:r>
              <a:rPr lang="de-DE" dirty="0" smtClean="0">
                <a:solidFill>
                  <a:schemeClr val="tx2"/>
                </a:solidFill>
              </a:rPr>
              <a:t>Wir </a:t>
            </a:r>
            <a:r>
              <a:rPr lang="de-DE" dirty="0">
                <a:solidFill>
                  <a:schemeClr val="tx2"/>
                </a:solidFill>
              </a:rPr>
              <a:t>mentalisieren, wenn wir </a:t>
            </a:r>
            <a:r>
              <a:rPr lang="de-DE" b="1" dirty="0" smtClean="0">
                <a:solidFill>
                  <a:schemeClr val="tx2"/>
                </a:solidFill>
              </a:rPr>
              <a:t>neugierig</a:t>
            </a:r>
            <a:r>
              <a:rPr lang="de-DE" dirty="0" smtClean="0">
                <a:solidFill>
                  <a:schemeClr val="tx2"/>
                </a:solidFill>
              </a:rPr>
              <a:t> </a:t>
            </a:r>
            <a:r>
              <a:rPr lang="de-DE" dirty="0">
                <a:solidFill>
                  <a:schemeClr val="tx2"/>
                </a:solidFill>
              </a:rPr>
              <a:t>und </a:t>
            </a:r>
            <a:r>
              <a:rPr lang="de-DE" b="1" dirty="0">
                <a:solidFill>
                  <a:schemeClr val="tx2"/>
                </a:solidFill>
              </a:rPr>
              <a:t>offen</a:t>
            </a:r>
            <a:r>
              <a:rPr lang="de-DE" dirty="0">
                <a:solidFill>
                  <a:schemeClr val="tx2"/>
                </a:solidFill>
              </a:rPr>
              <a:t> sind und überlegen, </a:t>
            </a:r>
            <a:r>
              <a:rPr lang="de-DE" b="1" dirty="0">
                <a:solidFill>
                  <a:schemeClr val="tx2"/>
                </a:solidFill>
              </a:rPr>
              <a:t>was in uns </a:t>
            </a:r>
            <a:r>
              <a:rPr lang="de-DE" dirty="0">
                <a:solidFill>
                  <a:schemeClr val="tx2"/>
                </a:solidFill>
              </a:rPr>
              <a:t>und den </a:t>
            </a:r>
            <a:r>
              <a:rPr lang="de-DE" b="1" dirty="0">
                <a:solidFill>
                  <a:schemeClr val="tx2"/>
                </a:solidFill>
              </a:rPr>
              <a:t>anderen vorgeht </a:t>
            </a:r>
            <a:r>
              <a:rPr lang="de-DE" dirty="0">
                <a:solidFill>
                  <a:schemeClr val="tx2"/>
                </a:solidFill>
              </a:rPr>
              <a:t>und </a:t>
            </a:r>
            <a:r>
              <a:rPr lang="de-DE" b="1" dirty="0">
                <a:solidFill>
                  <a:schemeClr val="tx2"/>
                </a:solidFill>
              </a:rPr>
              <a:t>warum</a:t>
            </a:r>
            <a:r>
              <a:rPr lang="de-DE" dirty="0">
                <a:solidFill>
                  <a:schemeClr val="tx2"/>
                </a:solidFill>
              </a:rPr>
              <a:t> wir uns so </a:t>
            </a:r>
            <a:r>
              <a:rPr lang="de-DE" dirty="0" smtClean="0">
                <a:solidFill>
                  <a:schemeClr val="tx2"/>
                </a:solidFill>
              </a:rPr>
              <a:t>verhalten, </a:t>
            </a:r>
            <a:r>
              <a:rPr lang="de-DE" b="1" dirty="0">
                <a:solidFill>
                  <a:schemeClr val="tx2"/>
                </a:solidFill>
              </a:rPr>
              <a:t>wie</a:t>
            </a:r>
            <a:r>
              <a:rPr lang="de-DE" dirty="0">
                <a:solidFill>
                  <a:schemeClr val="tx2"/>
                </a:solidFill>
              </a:rPr>
              <a:t> wir uns verhalten </a:t>
            </a:r>
            <a:endParaRPr lang="de-DE" dirty="0" smtClean="0">
              <a:solidFill>
                <a:schemeClr val="tx2"/>
              </a:solidFill>
            </a:endParaRPr>
          </a:p>
          <a:p>
            <a:endParaRPr lang="de-DE" dirty="0" smtClean="0">
              <a:solidFill>
                <a:schemeClr val="tx2"/>
              </a:solidFill>
            </a:endParaRPr>
          </a:p>
          <a:p>
            <a:r>
              <a:rPr lang="de-DE" dirty="0" smtClean="0">
                <a:solidFill>
                  <a:schemeClr val="tx2"/>
                </a:solidFill>
              </a:rPr>
              <a:t>Eine gute Beziehung zu unserem Kind, Partner, Freunden, ... benötigt Mentalisierung</a:t>
            </a:r>
            <a:endParaRPr lang="de-DE" dirty="0">
              <a:solidFill>
                <a:schemeClr val="tx2"/>
              </a:solidFill>
            </a:endParaRPr>
          </a:p>
        </p:txBody>
      </p:sp>
      <p:sp>
        <p:nvSpPr>
          <p:cNvPr id="5" name="Textfeld 4"/>
          <p:cNvSpPr txBox="1"/>
          <p:nvPr/>
        </p:nvSpPr>
        <p:spPr>
          <a:xfrm>
            <a:off x="1642773" y="123477"/>
            <a:ext cx="5953567" cy="707886"/>
          </a:xfrm>
          <a:prstGeom prst="rect">
            <a:avLst/>
          </a:prstGeom>
          <a:noFill/>
        </p:spPr>
        <p:txBody>
          <a:bodyPr wrap="square" rtlCol="0">
            <a:spAutoFit/>
          </a:bodyPr>
          <a:lstStyle/>
          <a:p>
            <a:pPr algn="ctr"/>
            <a:r>
              <a:rPr lang="de-DE" sz="4000" dirty="0">
                <a:solidFill>
                  <a:schemeClr val="tx2"/>
                </a:solidFill>
                <a:latin typeface="+mj-lt"/>
                <a:ea typeface="+mj-ea"/>
                <a:cs typeface="+mj-cs"/>
              </a:rPr>
              <a:t>Was ist Mentalisieren?</a:t>
            </a:r>
          </a:p>
        </p:txBody>
      </p:sp>
      <p:sp>
        <p:nvSpPr>
          <p:cNvPr id="6" name="Rechteck 5"/>
          <p:cNvSpPr/>
          <p:nvPr/>
        </p:nvSpPr>
        <p:spPr>
          <a:xfrm>
            <a:off x="1705244" y="1059582"/>
            <a:ext cx="6467156" cy="400110"/>
          </a:xfrm>
          <a:prstGeom prst="rect">
            <a:avLst/>
          </a:prstGeom>
        </p:spPr>
        <p:txBody>
          <a:bodyPr wrap="square">
            <a:spAutoFit/>
          </a:bodyPr>
          <a:lstStyle/>
          <a:p>
            <a:r>
              <a:rPr lang="de-DE" sz="2000" b="1" dirty="0" smtClean="0">
                <a:solidFill>
                  <a:schemeClr val="tx2"/>
                </a:solidFill>
              </a:rPr>
              <a:t>„Sich </a:t>
            </a:r>
            <a:r>
              <a:rPr lang="de-DE" sz="2000" b="1" dirty="0">
                <a:solidFill>
                  <a:schemeClr val="tx2"/>
                </a:solidFill>
              </a:rPr>
              <a:t>selbst von außen und die anderen von innen </a:t>
            </a:r>
            <a:r>
              <a:rPr lang="de-DE" sz="2000" b="1" dirty="0" smtClean="0">
                <a:solidFill>
                  <a:schemeClr val="tx2"/>
                </a:solidFill>
              </a:rPr>
              <a:t>sehen.“</a:t>
            </a:r>
            <a:endParaRPr lang="de-DE" sz="2000" dirty="0">
              <a:solidFill>
                <a:schemeClr val="tx2"/>
              </a:solidFill>
            </a:endParaRPr>
          </a:p>
        </p:txBody>
      </p:sp>
      <p:pic>
        <p:nvPicPr>
          <p:cNvPr id="2" name="Bild 1" descr="Lighthouse picture - father and son, illuminating beam (black whit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1508802"/>
            <a:ext cx="3837842" cy="1711031"/>
          </a:xfrm>
          <a:prstGeom prst="rect">
            <a:avLst/>
          </a:prstGeom>
        </p:spPr>
      </p:pic>
      <p:pic>
        <p:nvPicPr>
          <p:cNvPr id="7"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050" r="75463"/>
          <a:stretch/>
        </p:blipFill>
        <p:spPr>
          <a:xfrm>
            <a:off x="0" y="0"/>
            <a:ext cx="951722" cy="5143500"/>
          </a:xfrm>
          <a:prstGeom prst="rect">
            <a:avLst/>
          </a:prstGeom>
        </p:spPr>
      </p:pic>
    </p:spTree>
    <p:extLst>
      <p:ext uri="{BB962C8B-B14F-4D97-AF65-F5344CB8AC3E}">
        <p14:creationId xmlns:p14="http://schemas.microsoft.com/office/powerpoint/2010/main" val="579274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2"/>
          <p:cNvSpPr txBox="1">
            <a:spLocks noChangeArrowheads="1"/>
          </p:cNvSpPr>
          <p:nvPr/>
        </p:nvSpPr>
        <p:spPr bwMode="auto">
          <a:xfrm>
            <a:off x="6138863" y="8248650"/>
            <a:ext cx="622300" cy="227013"/>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nSpc>
                <a:spcPct val="115000"/>
              </a:lnSpc>
              <a:spcAft>
                <a:spcPts val="1000"/>
              </a:spcAft>
            </a:pPr>
            <a:r>
              <a:rPr lang="de-DE" sz="900">
                <a:effectLst/>
                <a:latin typeface="Calibri"/>
                <a:ea typeface="Calibri"/>
                <a:cs typeface="Times New Roman"/>
              </a:rPr>
              <a:t>-0.27***</a:t>
            </a:r>
            <a:endParaRPr lang="de-DE" sz="1100">
              <a:effectLst/>
              <a:latin typeface="Calibri"/>
              <a:ea typeface="Calibri"/>
              <a:cs typeface="Times New Roman"/>
            </a:endParaRPr>
          </a:p>
        </p:txBody>
      </p:sp>
      <p:sp>
        <p:nvSpPr>
          <p:cNvPr id="6" name="Textfeld 2"/>
          <p:cNvSpPr txBox="1">
            <a:spLocks noChangeArrowheads="1"/>
          </p:cNvSpPr>
          <p:nvPr/>
        </p:nvSpPr>
        <p:spPr bwMode="auto">
          <a:xfrm>
            <a:off x="8867775" y="8213725"/>
            <a:ext cx="577850" cy="227013"/>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nSpc>
                <a:spcPct val="115000"/>
              </a:lnSpc>
              <a:spcAft>
                <a:spcPts val="1000"/>
              </a:spcAft>
            </a:pPr>
            <a:r>
              <a:rPr lang="de-DE" sz="900">
                <a:effectLst/>
                <a:latin typeface="Calibri"/>
                <a:ea typeface="Calibri"/>
                <a:cs typeface="Times New Roman"/>
              </a:rPr>
              <a:t>1.04***</a:t>
            </a:r>
            <a:endParaRPr lang="de-DE" sz="1100">
              <a:effectLst/>
              <a:latin typeface="Calibri"/>
              <a:ea typeface="Calibri"/>
              <a:cs typeface="Times New Roman"/>
            </a:endParaRPr>
          </a:p>
        </p:txBody>
      </p:sp>
      <p:cxnSp>
        <p:nvCxnSpPr>
          <p:cNvPr id="7" name="Gerade Verbindung mit Pfeil 6"/>
          <p:cNvCxnSpPr/>
          <p:nvPr/>
        </p:nvCxnSpPr>
        <p:spPr>
          <a:xfrm flipV="1">
            <a:off x="6224588" y="8032750"/>
            <a:ext cx="993775" cy="781050"/>
          </a:xfrm>
          <a:prstGeom prst="straightConnector1">
            <a:avLst/>
          </a:prstGeom>
          <a:noFill/>
          <a:ln w="9525" cap="flat" cmpd="sng" algn="ctr">
            <a:solidFill>
              <a:srgbClr val="4F81BD">
                <a:shade val="95000"/>
                <a:satMod val="105000"/>
              </a:srgbClr>
            </a:solidFill>
            <a:prstDash val="solid"/>
            <a:tailEnd type="arrow"/>
          </a:ln>
          <a:effectLst/>
        </p:spPr>
      </p:cxnSp>
      <p:cxnSp>
        <p:nvCxnSpPr>
          <p:cNvPr id="8" name="Gerade Verbindung mit Pfeil 7"/>
          <p:cNvCxnSpPr/>
          <p:nvPr/>
        </p:nvCxnSpPr>
        <p:spPr>
          <a:xfrm flipV="1">
            <a:off x="6772275" y="9166225"/>
            <a:ext cx="2201863" cy="6350"/>
          </a:xfrm>
          <a:prstGeom prst="straightConnector1">
            <a:avLst/>
          </a:prstGeom>
          <a:noFill/>
          <a:ln w="9525" cap="flat" cmpd="sng" algn="ctr">
            <a:solidFill>
              <a:srgbClr val="4F81BD">
                <a:shade val="95000"/>
                <a:satMod val="105000"/>
              </a:srgbClr>
            </a:solidFill>
            <a:prstDash val="solid"/>
            <a:tailEnd type="arrow"/>
          </a:ln>
          <a:effectLst/>
        </p:spPr>
      </p:cxnSp>
      <p:sp>
        <p:nvSpPr>
          <p:cNvPr id="9" name="Textfeld 2"/>
          <p:cNvSpPr txBox="1">
            <a:spLocks noChangeArrowheads="1"/>
          </p:cNvSpPr>
          <p:nvPr/>
        </p:nvSpPr>
        <p:spPr bwMode="auto">
          <a:xfrm>
            <a:off x="7554913" y="8923338"/>
            <a:ext cx="561975" cy="227012"/>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nSpc>
                <a:spcPct val="115000"/>
              </a:lnSpc>
              <a:spcAft>
                <a:spcPts val="1000"/>
              </a:spcAft>
            </a:pPr>
            <a:r>
              <a:rPr lang="de-DE" sz="900">
                <a:effectLst/>
                <a:latin typeface="Calibri"/>
                <a:ea typeface="Calibri"/>
                <a:cs typeface="Times New Roman"/>
              </a:rPr>
              <a:t>-0.24**</a:t>
            </a:r>
            <a:endParaRPr lang="de-DE" sz="1100">
              <a:effectLst/>
              <a:latin typeface="Calibri"/>
              <a:ea typeface="Calibri"/>
              <a:cs typeface="Times New Roman"/>
            </a:endParaRPr>
          </a:p>
        </p:txBody>
      </p:sp>
      <p:sp>
        <p:nvSpPr>
          <p:cNvPr id="10" name="Textfeld 2"/>
          <p:cNvSpPr txBox="1">
            <a:spLocks noChangeArrowheads="1"/>
          </p:cNvSpPr>
          <p:nvPr/>
        </p:nvSpPr>
        <p:spPr bwMode="auto">
          <a:xfrm>
            <a:off x="7627938" y="9185275"/>
            <a:ext cx="474662" cy="227013"/>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nSpc>
                <a:spcPct val="115000"/>
              </a:lnSpc>
              <a:spcAft>
                <a:spcPts val="1000"/>
              </a:spcAft>
            </a:pPr>
            <a:r>
              <a:rPr lang="de-DE" sz="900">
                <a:effectLst/>
                <a:latin typeface="Calibri"/>
                <a:ea typeface="Calibri"/>
                <a:cs typeface="Times New Roman"/>
              </a:rPr>
              <a:t>(0.04)</a:t>
            </a:r>
            <a:endParaRPr lang="de-DE" sz="1100">
              <a:effectLst/>
              <a:latin typeface="Calibri"/>
              <a:ea typeface="Calibri"/>
              <a:cs typeface="Times New Roman"/>
            </a:endParaRPr>
          </a:p>
        </p:txBody>
      </p:sp>
      <p:cxnSp>
        <p:nvCxnSpPr>
          <p:cNvPr id="11" name="Gerade Verbindung mit Pfeil 10"/>
          <p:cNvCxnSpPr/>
          <p:nvPr/>
        </p:nvCxnSpPr>
        <p:spPr>
          <a:xfrm>
            <a:off x="8542338" y="8118475"/>
            <a:ext cx="898525" cy="636588"/>
          </a:xfrm>
          <a:prstGeom prst="straightConnector1">
            <a:avLst/>
          </a:prstGeom>
          <a:noFill/>
          <a:ln w="9525" cap="flat" cmpd="sng" algn="ctr">
            <a:solidFill>
              <a:srgbClr val="4F81BD">
                <a:shade val="95000"/>
                <a:satMod val="105000"/>
              </a:srgbClr>
            </a:solidFill>
            <a:prstDash val="solid"/>
            <a:tailEnd type="arrow"/>
          </a:ln>
          <a:effectLst/>
        </p:spPr>
      </p:cxnSp>
      <p:sp>
        <p:nvSpPr>
          <p:cNvPr id="13" name="Rectangle 9"/>
          <p:cNvSpPr>
            <a:spLocks noChangeArrowheads="1"/>
          </p:cNvSpPr>
          <p:nvPr/>
        </p:nvSpPr>
        <p:spPr bwMode="auto">
          <a:xfrm>
            <a:off x="4110038" y="311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4110038" y="311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itchFamily="34" charset="0"/>
              <a:cs typeface="Arial" pitchFamily="34" charset="0"/>
            </a:endParaRPr>
          </a:p>
        </p:txBody>
      </p:sp>
      <p:pic>
        <p:nvPicPr>
          <p:cNvPr id="10272" name="Picture 32"/>
          <p:cNvPicPr>
            <a:picLocks noChangeAspect="1" noChangeArrowheads="1"/>
          </p:cNvPicPr>
          <p:nvPr/>
        </p:nvPicPr>
        <p:blipFill rotWithShape="1">
          <a:blip r:embed="rId2">
            <a:extLst>
              <a:ext uri="{28A0092B-C50C-407E-A947-70E740481C1C}">
                <a14:useLocalDpi xmlns:a14="http://schemas.microsoft.com/office/drawing/2010/main" val="0"/>
              </a:ext>
            </a:extLst>
          </a:blip>
          <a:srcRect l="17686" t="29644" r="19851" b="22861"/>
          <a:stretch/>
        </p:blipFill>
        <p:spPr bwMode="auto">
          <a:xfrm>
            <a:off x="-108520" y="339502"/>
            <a:ext cx="9346997" cy="3997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9303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36" t="16186" r="24627" b="7927"/>
          <a:stretch/>
        </p:blipFill>
        <p:spPr bwMode="auto">
          <a:xfrm>
            <a:off x="611561" y="1"/>
            <a:ext cx="6178490" cy="502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8503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3D71930-93F1-4AA6-B59B-6D298B077C74}"/>
              </a:ext>
            </a:extLst>
          </p:cNvPr>
          <p:cNvSpPr>
            <a:spLocks noGrp="1"/>
          </p:cNvSpPr>
          <p:nvPr>
            <p:ph type="title"/>
          </p:nvPr>
        </p:nvSpPr>
        <p:spPr/>
        <p:txBody>
          <a:bodyPr/>
          <a:lstStyle/>
          <a:p>
            <a:r>
              <a:rPr lang="de-DE" dirty="0"/>
              <a:t>Fazit</a:t>
            </a:r>
          </a:p>
        </p:txBody>
      </p:sp>
      <p:sp>
        <p:nvSpPr>
          <p:cNvPr id="3" name="Inhaltsplatzhalter 2">
            <a:extLst>
              <a:ext uri="{FF2B5EF4-FFF2-40B4-BE49-F238E27FC236}">
                <a16:creationId xmlns:a16="http://schemas.microsoft.com/office/drawing/2014/main" xmlns="" id="{E69D5570-70CA-4660-BD64-BB623A844587}"/>
              </a:ext>
            </a:extLst>
          </p:cNvPr>
          <p:cNvSpPr>
            <a:spLocks noGrp="1"/>
          </p:cNvSpPr>
          <p:nvPr>
            <p:ph idx="1"/>
          </p:nvPr>
        </p:nvSpPr>
        <p:spPr>
          <a:xfrm>
            <a:off x="179512" y="987574"/>
            <a:ext cx="8507288" cy="3600400"/>
          </a:xfrm>
        </p:spPr>
        <p:txBody>
          <a:bodyPr>
            <a:normAutofit fontScale="77500" lnSpcReduction="20000"/>
          </a:bodyPr>
          <a:lstStyle/>
          <a:p>
            <a:r>
              <a:rPr lang="de-DE" sz="2800" dirty="0" smtClean="0"/>
              <a:t>Neben einem </a:t>
            </a:r>
            <a:r>
              <a:rPr lang="de-DE" sz="2800" dirty="0"/>
              <a:t>T</a:t>
            </a:r>
            <a:r>
              <a:rPr lang="de-DE" sz="2800" dirty="0" smtClean="0"/>
              <a:t>raining von Technik und Adhärenz, ist ein Training direkt an den Allianzfähigkeiten sinnvoll sowie an den allgemeinen interpersonalen Kompetenzen (z. B. durch Selbsterfahrung)</a:t>
            </a:r>
          </a:p>
          <a:p>
            <a:r>
              <a:rPr lang="de-DE" sz="2800" dirty="0"/>
              <a:t>Kompetentes Beziehungsverhalten (komplexe Beziehungstechniken) hängen mit Persönlichkeitsmerkmalen zusammen wie z. B. </a:t>
            </a:r>
            <a:r>
              <a:rPr lang="de-DE" sz="2800" dirty="0" err="1" smtClean="0"/>
              <a:t>Introjekten</a:t>
            </a:r>
            <a:r>
              <a:rPr lang="de-DE" sz="2800" dirty="0" smtClean="0"/>
              <a:t> </a:t>
            </a:r>
            <a:r>
              <a:rPr lang="de-DE" sz="2800" dirty="0"/>
              <a:t>und </a:t>
            </a:r>
            <a:r>
              <a:rPr lang="de-DE" sz="2800" dirty="0" smtClean="0"/>
              <a:t>emotionaler </a:t>
            </a:r>
            <a:r>
              <a:rPr lang="de-DE" sz="2800" dirty="0" err="1" smtClean="0"/>
              <a:t>Reflektionsfähigkeit</a:t>
            </a:r>
            <a:r>
              <a:rPr lang="de-DE" sz="2800" dirty="0" smtClean="0"/>
              <a:t> </a:t>
            </a:r>
            <a:endParaRPr lang="de-DE" sz="2800" dirty="0" smtClean="0"/>
          </a:p>
          <a:p>
            <a:r>
              <a:rPr lang="de-DE" sz="2800" dirty="0" smtClean="0"/>
              <a:t>Hier variieren die Teilnehmer in dem Ausmaß ihrer interpersonalen Kompetenzen in Abhängigkeit von aversiven frühen Erfahrungen, Bindungssicherheit und Lebenszufriedenheit</a:t>
            </a:r>
          </a:p>
          <a:p>
            <a:r>
              <a:rPr lang="de-DE" sz="2800" dirty="0" smtClean="0"/>
              <a:t>Diese Zusammenhänge unterstreichen die Bedeutung von Selbsterfahrung, die jedoch aktuell wenig verzahnt ist mit den anderen Ausbildungsbausteinen</a:t>
            </a:r>
            <a:endParaRPr lang="de-DE" sz="2800" dirty="0"/>
          </a:p>
        </p:txBody>
      </p:sp>
    </p:spTree>
    <p:extLst>
      <p:ext uri="{BB962C8B-B14F-4D97-AF65-F5344CB8AC3E}">
        <p14:creationId xmlns:p14="http://schemas.microsoft.com/office/powerpoint/2010/main" val="4109183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Inhaltsplatzhalter 2"/>
          <p:cNvSpPr>
            <a:spLocks/>
          </p:cNvSpPr>
          <p:nvPr/>
        </p:nvSpPr>
        <p:spPr bwMode="auto">
          <a:xfrm>
            <a:off x="215516" y="195486"/>
            <a:ext cx="8712968" cy="54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de-DE" altLang="de-DE" sz="3200" b="1" dirty="0">
                <a:solidFill>
                  <a:srgbClr val="003366"/>
                </a:solidFill>
              </a:rPr>
              <a:t>Wie unterscheiden sich Therapeuten?</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912587"/>
            <a:ext cx="4752528" cy="4043044"/>
          </a:xfrm>
          <a:prstGeom prst="rect">
            <a:avLst/>
          </a:prstGeom>
        </p:spPr>
      </p:pic>
    </p:spTree>
    <p:extLst>
      <p:ext uri="{BB962C8B-B14F-4D97-AF65-F5344CB8AC3E}">
        <p14:creationId xmlns:p14="http://schemas.microsoft.com/office/powerpoint/2010/main" val="306576168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5365"/>
            <a:ext cx="8229600" cy="857250"/>
          </a:xfrm>
        </p:spPr>
        <p:txBody>
          <a:bodyPr/>
          <a:lstStyle/>
          <a:p>
            <a:r>
              <a:rPr lang="de-DE" dirty="0" smtClean="0"/>
              <a:t>Ausblick</a:t>
            </a:r>
            <a:endParaRPr lang="de-DE" dirty="0"/>
          </a:p>
        </p:txBody>
      </p:sp>
      <p:sp>
        <p:nvSpPr>
          <p:cNvPr id="3" name="Inhaltsplatzhalter 2"/>
          <p:cNvSpPr>
            <a:spLocks noGrp="1"/>
          </p:cNvSpPr>
          <p:nvPr>
            <p:ph idx="1"/>
          </p:nvPr>
        </p:nvSpPr>
        <p:spPr>
          <a:xfrm>
            <a:off x="107504" y="627534"/>
            <a:ext cx="8579296" cy="3966691"/>
          </a:xfrm>
        </p:spPr>
        <p:txBody>
          <a:bodyPr/>
          <a:lstStyle/>
          <a:p>
            <a:r>
              <a:rPr lang="de-DE" sz="2400" dirty="0" smtClean="0"/>
              <a:t>Klarere Therapieveränderungsmodelle für den </a:t>
            </a:r>
            <a:r>
              <a:rPr lang="de-DE" sz="2400" dirty="0" err="1" smtClean="0"/>
              <a:t>KiJu</a:t>
            </a:r>
            <a:r>
              <a:rPr lang="de-DE" sz="2400" dirty="0" smtClean="0"/>
              <a:t>-Bereich.</a:t>
            </a:r>
          </a:p>
          <a:p>
            <a:pPr lvl="1"/>
            <a:r>
              <a:rPr lang="de-DE" sz="2000" dirty="0" smtClean="0"/>
              <a:t>Aktuell läuft im Rahmen einer EU-</a:t>
            </a:r>
            <a:r>
              <a:rPr lang="de-DE" sz="2000" dirty="0" err="1" smtClean="0"/>
              <a:t>Cost</a:t>
            </a:r>
            <a:r>
              <a:rPr lang="de-DE" sz="2000" dirty="0" smtClean="0"/>
              <a:t>-Förderung das Programm TREATME</a:t>
            </a:r>
          </a:p>
          <a:p>
            <a:pPr lvl="1"/>
            <a:r>
              <a:rPr lang="de-DE" sz="2000" dirty="0" smtClean="0"/>
              <a:t>30 Ländervertreter entwickeln systematische Reviews zu Moderatoren, Mediatoren, Designs und Messinstrumente für Adoleszente und junge Erwachsene </a:t>
            </a:r>
            <a:endParaRPr lang="de-DE" sz="2000" dirty="0"/>
          </a:p>
        </p:txBody>
      </p:sp>
      <p:sp>
        <p:nvSpPr>
          <p:cNvPr id="5" name="Textfeld 4"/>
          <p:cNvSpPr txBox="1"/>
          <p:nvPr/>
        </p:nvSpPr>
        <p:spPr>
          <a:xfrm>
            <a:off x="6156176" y="29723846"/>
            <a:ext cx="8712967" cy="680798"/>
          </a:xfrm>
          <a:prstGeom prst="rect">
            <a:avLst/>
          </a:prstGeom>
          <a:noFill/>
        </p:spPr>
        <p:txBody>
          <a:bodyPr wrap="square" rtlCol="0">
            <a:spAutoFit/>
          </a:bodyPr>
          <a:lstStyle/>
          <a:p>
            <a:r>
              <a:rPr lang="en-US" sz="2800" dirty="0"/>
              <a:t>Training school </a:t>
            </a:r>
            <a:r>
              <a:rPr lang="en-US" sz="2800" dirty="0" smtClean="0"/>
              <a:t>of </a:t>
            </a:r>
            <a:r>
              <a:rPr lang="en-US" sz="2800" dirty="0" err="1" smtClean="0"/>
              <a:t>TREATme</a:t>
            </a:r>
            <a:r>
              <a:rPr lang="en-US" sz="2800" dirty="0" smtClean="0"/>
              <a:t> at </a:t>
            </a:r>
            <a:r>
              <a:rPr lang="en-US" sz="2800" dirty="0"/>
              <a:t>the University of Nicosia, </a:t>
            </a:r>
            <a:r>
              <a:rPr lang="en-US" sz="2800" dirty="0" smtClean="0"/>
              <a:t>Cyprus, September 2018</a:t>
            </a:r>
          </a:p>
          <a:p>
            <a:r>
              <a:rPr lang="en-US" sz="2800" b="1" dirty="0" smtClean="0"/>
              <a:t>National Representatives from Germany:</a:t>
            </a:r>
          </a:p>
          <a:p>
            <a:r>
              <a:rPr lang="en-US" sz="2800" dirty="0" smtClean="0"/>
              <a:t>Prof. Dr. </a:t>
            </a:r>
            <a:r>
              <a:rPr lang="en-US" sz="2800" dirty="0" err="1" smtClean="0"/>
              <a:t>Svenja</a:t>
            </a:r>
            <a:r>
              <a:rPr lang="en-US" sz="2800" dirty="0" smtClean="0"/>
              <a:t> </a:t>
            </a:r>
            <a:r>
              <a:rPr lang="en-US" sz="2800" dirty="0" err="1" smtClean="0"/>
              <a:t>Taubner</a:t>
            </a:r>
            <a:r>
              <a:rPr lang="en-US" sz="2800" dirty="0" smtClean="0"/>
              <a:t>, University-Hospital Heidelberg (Leader of WG2)</a:t>
            </a:r>
          </a:p>
          <a:p>
            <a:r>
              <a:rPr lang="en-US" sz="2800" dirty="0" smtClean="0"/>
              <a:t>Prof. Dr. Michael </a:t>
            </a:r>
            <a:r>
              <a:rPr lang="en-US" sz="2800" dirty="0" err="1" smtClean="0"/>
              <a:t>Kaess</a:t>
            </a:r>
            <a:r>
              <a:rPr lang="en-US" sz="2800" dirty="0" smtClean="0"/>
              <a:t>, University-Hospital Heidelberg (Leader of WG5)</a:t>
            </a:r>
          </a:p>
          <a:p>
            <a:r>
              <a:rPr lang="en-US" sz="2800" dirty="0" smtClean="0"/>
              <a:t>Dr. Jana Volkert, </a:t>
            </a:r>
            <a:r>
              <a:rPr lang="en-US" sz="2800" dirty="0"/>
              <a:t>University-Hospital </a:t>
            </a:r>
            <a:r>
              <a:rPr lang="en-US" sz="2800" dirty="0" smtClean="0"/>
              <a:t>Heidelberg </a:t>
            </a:r>
            <a:br>
              <a:rPr lang="en-US" sz="2800" dirty="0" smtClean="0"/>
            </a:br>
            <a:r>
              <a:rPr lang="en-US" sz="2800" dirty="0" smtClean="0"/>
              <a:t>(Manager of Short Tern Scientific Missions)</a:t>
            </a:r>
            <a:endParaRPr lang="de-DE"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721124"/>
            <a:ext cx="7344816" cy="237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3021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51470"/>
            <a:ext cx="8579296" cy="868139"/>
          </a:xfrm>
        </p:spPr>
        <p:txBody>
          <a:bodyPr/>
          <a:lstStyle/>
          <a:p>
            <a:r>
              <a:rPr lang="de-DE" sz="3600" dirty="0" smtClean="0"/>
              <a:t>Systematische Verbesserung der Psychotherapie-Aus- und Weiterbildungen</a:t>
            </a:r>
            <a:endParaRPr lang="de-DE" sz="3600" dirty="0"/>
          </a:p>
        </p:txBody>
      </p:sp>
      <p:sp>
        <p:nvSpPr>
          <p:cNvPr id="3" name="Inhaltsplatzhalter 2"/>
          <p:cNvSpPr>
            <a:spLocks noGrp="1"/>
          </p:cNvSpPr>
          <p:nvPr>
            <p:ph idx="1"/>
          </p:nvPr>
        </p:nvSpPr>
        <p:spPr/>
        <p:txBody>
          <a:bodyPr/>
          <a:lstStyle/>
          <a:p>
            <a:r>
              <a:rPr lang="de-DE" sz="2800" dirty="0" smtClean="0"/>
              <a:t>Handlungswissen früher (zukünftig bereits im Studium)</a:t>
            </a:r>
          </a:p>
          <a:p>
            <a:r>
              <a:rPr lang="de-DE" sz="2800" dirty="0" smtClean="0"/>
              <a:t>Methodenbreite und individualisiertes Eingehen auf interpersonelle Kompetenzen</a:t>
            </a:r>
          </a:p>
          <a:p>
            <a:r>
              <a:rPr lang="de-DE" sz="2800" dirty="0" err="1" smtClean="0"/>
              <a:t>Deliberate</a:t>
            </a:r>
            <a:r>
              <a:rPr lang="de-DE" sz="2800" dirty="0" smtClean="0"/>
              <a:t> Practice (z. B. Üben mit Schauspielpatienten) und strukturiertes Feedback</a:t>
            </a:r>
          </a:p>
          <a:p>
            <a:r>
              <a:rPr lang="de-DE" sz="2800" dirty="0" err="1" smtClean="0"/>
              <a:t>Schulenübergreifende</a:t>
            </a:r>
            <a:r>
              <a:rPr lang="de-DE" sz="2800" dirty="0" smtClean="0"/>
              <a:t> Schulung in </a:t>
            </a:r>
            <a:r>
              <a:rPr lang="de-DE" sz="2800" dirty="0"/>
              <a:t>A</a:t>
            </a:r>
            <a:r>
              <a:rPr lang="de-DE" sz="2800" dirty="0" smtClean="0"/>
              <a:t>lliance</a:t>
            </a:r>
            <a:endParaRPr lang="de-DE" sz="2800" dirty="0"/>
          </a:p>
        </p:txBody>
      </p:sp>
    </p:spTree>
    <p:extLst>
      <p:ext uri="{BB962C8B-B14F-4D97-AF65-F5344CB8AC3E}">
        <p14:creationId xmlns:p14="http://schemas.microsoft.com/office/powerpoint/2010/main" val="42044956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t4.ftcdn.net/jpg/00/79/83/97/240_F_79839714_9P3bLA8WYuIvbFb0HCpt993OOwC1lWTl.jpg">
            <a:extLst>
              <a:ext uri="{FF2B5EF4-FFF2-40B4-BE49-F238E27FC236}">
                <a16:creationId xmlns:a16="http://schemas.microsoft.com/office/drawing/2014/main" xmlns="" id="{1222FF91-EFFE-5D48-8F1D-05FEC91BB86B}"/>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44014"/>
          <a:stretch/>
        </p:blipFill>
        <p:spPr bwMode="auto">
          <a:xfrm>
            <a:off x="0" y="11"/>
            <a:ext cx="9144000" cy="1279843"/>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xmlns="" id="{765AF583-B5FA-0746-9F65-C6F72E29BD19}"/>
              </a:ext>
            </a:extLst>
          </p:cNvPr>
          <p:cNvSpPr txBox="1">
            <a:spLocks/>
          </p:cNvSpPr>
          <p:nvPr/>
        </p:nvSpPr>
        <p:spPr>
          <a:xfrm>
            <a:off x="-468560" y="-380578"/>
            <a:ext cx="9144000" cy="8193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pPr>
            <a:endParaRPr lang="de-DE" altLang="de-DE" dirty="0">
              <a:ea typeface="ヒラギノ角ゴ Pro W3" panose="020B0300000000000000" pitchFamily="34" charset="-128"/>
            </a:endParaRPr>
          </a:p>
          <a:p>
            <a:pPr marL="0" indent="0" algn="ctr">
              <a:buFontTx/>
              <a:buNone/>
            </a:pPr>
            <a:endParaRPr lang="de-DE" altLang="de-DE" dirty="0">
              <a:ea typeface="ヒラギノ角ゴ Pro W3" panose="020B0300000000000000" pitchFamily="34" charset="-128"/>
            </a:endParaRPr>
          </a:p>
          <a:p>
            <a:pPr marL="0" indent="0" algn="ctr">
              <a:buFontTx/>
              <a:buNone/>
            </a:pPr>
            <a:endParaRPr lang="de-DE" altLang="de-DE" sz="2000" dirty="0">
              <a:ea typeface="ヒラギノ角ゴ Pro W3" panose="020B0300000000000000" pitchFamily="34" charset="-128"/>
            </a:endParaRPr>
          </a:p>
          <a:p>
            <a:pPr marL="0" indent="0" algn="ctr">
              <a:buFontTx/>
              <a:buNone/>
            </a:pPr>
            <a:r>
              <a:rPr lang="de-DE" altLang="de-DE" sz="4000" u="sng" dirty="0">
                <a:solidFill>
                  <a:srgbClr val="004A6F"/>
                </a:solidFill>
                <a:ea typeface="ヒラギノ角ゴ Pro W3" panose="020B0300000000000000" pitchFamily="34" charset="-128"/>
              </a:rPr>
              <a:t>Vielen Dank für Ihre Aufmerksamkeit!</a:t>
            </a:r>
          </a:p>
          <a:p>
            <a:pPr marL="0" indent="0" algn="ctr">
              <a:buFontTx/>
              <a:buNone/>
            </a:pPr>
            <a:endParaRPr lang="de-DE" altLang="de-DE" sz="4000" dirty="0">
              <a:solidFill>
                <a:srgbClr val="004A6F"/>
              </a:solidFill>
              <a:ea typeface="ヒラギノ角ゴ Pro W3" panose="020B0300000000000000" pitchFamily="34" charset="-128"/>
            </a:endParaRPr>
          </a:p>
          <a:p>
            <a:pPr marL="0" indent="0" algn="ctr">
              <a:buFontTx/>
              <a:buNone/>
            </a:pPr>
            <a:endParaRPr lang="de-DE" altLang="de-DE" sz="4000" dirty="0">
              <a:solidFill>
                <a:srgbClr val="004A6F"/>
              </a:solidFill>
              <a:ea typeface="ヒラギノ角ゴ Pro W3" panose="020B0300000000000000" pitchFamily="34" charset="-128"/>
            </a:endParaRPr>
          </a:p>
          <a:p>
            <a:pPr marL="0" indent="0" algn="ctr">
              <a:buFontTx/>
              <a:buNone/>
            </a:pPr>
            <a:endParaRPr lang="de-DE" altLang="de-DE" sz="1400" dirty="0">
              <a:solidFill>
                <a:srgbClr val="004A6F"/>
              </a:solidFill>
              <a:ea typeface="ヒラギノ角ゴ Pro W3" panose="020B0300000000000000" pitchFamily="34" charset="-128"/>
            </a:endParaRPr>
          </a:p>
          <a:p>
            <a:pPr marL="0" indent="0" algn="ctr">
              <a:buFontTx/>
              <a:buNone/>
            </a:pPr>
            <a:endParaRPr lang="de-DE" altLang="de-DE" sz="1400" dirty="0">
              <a:solidFill>
                <a:srgbClr val="004A6F"/>
              </a:solidFill>
              <a:ea typeface="ヒラギノ角ゴ Pro W3" panose="020B0300000000000000" pitchFamily="34" charset="-128"/>
            </a:endParaRPr>
          </a:p>
          <a:p>
            <a:pPr marL="0" indent="0" algn="ctr">
              <a:buFontTx/>
              <a:buNone/>
            </a:pPr>
            <a:endParaRPr lang="de-DE" altLang="de-DE" sz="1400" dirty="0" smtClean="0">
              <a:solidFill>
                <a:srgbClr val="004A6F"/>
              </a:solidFill>
              <a:ea typeface="ヒラギノ角ゴ Pro W3" panose="020B0300000000000000" pitchFamily="34" charset="-128"/>
            </a:endParaRPr>
          </a:p>
          <a:p>
            <a:pPr marL="0" indent="0" algn="ctr">
              <a:buFontTx/>
              <a:buNone/>
            </a:pPr>
            <a:endParaRPr lang="de-DE" altLang="de-DE" sz="1400" dirty="0">
              <a:solidFill>
                <a:srgbClr val="004A6F"/>
              </a:solidFill>
              <a:ea typeface="ヒラギノ角ゴ Pro W3" panose="020B0300000000000000" pitchFamily="34" charset="-128"/>
            </a:endParaRPr>
          </a:p>
          <a:p>
            <a:pPr marL="0" indent="0" algn="ctr">
              <a:buFontTx/>
              <a:buNone/>
            </a:pPr>
            <a:r>
              <a:rPr lang="de-DE" altLang="de-DE" sz="1400" dirty="0" smtClean="0">
                <a:solidFill>
                  <a:srgbClr val="004A6F"/>
                </a:solidFill>
                <a:ea typeface="ヒラギノ角ゴ Pro W3" panose="020B0300000000000000" pitchFamily="34" charset="-128"/>
              </a:rPr>
              <a:t>Svenja.taubner@med.uni-heidelberg.de</a:t>
            </a:r>
            <a:endParaRPr lang="de-DE" altLang="de-DE" sz="1400" dirty="0">
              <a:solidFill>
                <a:srgbClr val="004A6F"/>
              </a:solidFill>
              <a:ea typeface="ヒラギノ角ゴ Pro W3" panose="020B0300000000000000" pitchFamily="34" charset="-128"/>
            </a:endParaRPr>
          </a:p>
          <a:p>
            <a:pPr marL="0" indent="0" algn="ctr">
              <a:buFontTx/>
              <a:buNone/>
            </a:pPr>
            <a:r>
              <a:rPr lang="de-DE" altLang="de-DE" sz="1400" dirty="0">
                <a:solidFill>
                  <a:srgbClr val="004A6F"/>
                </a:solidFill>
                <a:ea typeface="ヒラギノ角ゴ Pro W3" panose="020B0300000000000000" pitchFamily="34" charset="-128"/>
              </a:rPr>
              <a:t>Universitätsklinikum Heidelberg</a:t>
            </a:r>
          </a:p>
          <a:p>
            <a:pPr marL="0" indent="0" algn="ctr">
              <a:buFontTx/>
              <a:buNone/>
            </a:pPr>
            <a:r>
              <a:rPr lang="de-DE" altLang="de-DE" sz="1400" dirty="0">
                <a:solidFill>
                  <a:srgbClr val="004A6F"/>
                </a:solidFill>
                <a:ea typeface="ヒラギノ角ゴ Pro W3" panose="020B0300000000000000" pitchFamily="34" charset="-128"/>
              </a:rPr>
              <a:t>Institut für Psychosoziale Prävention</a:t>
            </a:r>
          </a:p>
        </p:txBody>
      </p:sp>
      <p:pic>
        <p:nvPicPr>
          <p:cNvPr id="5" name="Grafik 4">
            <a:extLst>
              <a:ext uri="{FF2B5EF4-FFF2-40B4-BE49-F238E27FC236}">
                <a16:creationId xmlns:a16="http://schemas.microsoft.com/office/drawing/2014/main" xmlns="" id="{2B9DF48E-E889-A04F-88C8-4FA06FCB0C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2283718"/>
            <a:ext cx="1203598" cy="1203598"/>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9" t="28098" r="5240" b="13645"/>
          <a:stretch/>
        </p:blipFill>
        <p:spPr bwMode="auto">
          <a:xfrm>
            <a:off x="472741" y="1824598"/>
            <a:ext cx="5709170" cy="2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1887661"/>
            <a:ext cx="142875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516216" y="4157355"/>
            <a:ext cx="1283300" cy="369332"/>
          </a:xfrm>
          <a:prstGeom prst="rect">
            <a:avLst/>
          </a:prstGeom>
          <a:noFill/>
        </p:spPr>
        <p:txBody>
          <a:bodyPr wrap="none" rtlCol="0">
            <a:spAutoFit/>
          </a:bodyPr>
          <a:lstStyle/>
          <a:p>
            <a:r>
              <a:rPr lang="de-DE" dirty="0" smtClean="0">
                <a:solidFill>
                  <a:srgbClr val="004A6F"/>
                </a:solidFill>
              </a:rPr>
              <a:t>Oliver Evers</a:t>
            </a:r>
            <a:endParaRPr lang="de-DE" dirty="0">
              <a:solidFill>
                <a:srgbClr val="004A6F"/>
              </a:solidFill>
            </a:endParaRPr>
          </a:p>
        </p:txBody>
      </p:sp>
    </p:spTree>
    <p:extLst>
      <p:ext uri="{BB962C8B-B14F-4D97-AF65-F5344CB8AC3E}">
        <p14:creationId xmlns:p14="http://schemas.microsoft.com/office/powerpoint/2010/main" val="1361311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79512" y="50690"/>
            <a:ext cx="7772400" cy="857250"/>
          </a:xfrm>
        </p:spPr>
        <p:txBody>
          <a:bodyPr/>
          <a:lstStyle/>
          <a:p>
            <a:r>
              <a:rPr lang="de-DE" sz="3600" dirty="0">
                <a:solidFill>
                  <a:schemeClr val="tx1"/>
                </a:solidFill>
                <a:latin typeface="Verdana" pitchFamily="34" charset="0"/>
              </a:rPr>
              <a:t>Wie unterscheiden sich Therapeuten? </a:t>
            </a:r>
            <a:r>
              <a:rPr lang="de-DE" sz="2000" dirty="0">
                <a:solidFill>
                  <a:schemeClr val="tx1"/>
                </a:solidFill>
                <a:latin typeface="Verdana" pitchFamily="34" charset="0"/>
              </a:rPr>
              <a:t>(Beutler et al. 2004)</a:t>
            </a:r>
          </a:p>
        </p:txBody>
      </p:sp>
      <p:cxnSp>
        <p:nvCxnSpPr>
          <p:cNvPr id="8" name="Gerade Verbindung 7"/>
          <p:cNvCxnSpPr/>
          <p:nvPr/>
        </p:nvCxnSpPr>
        <p:spPr>
          <a:xfrm rot="5400000">
            <a:off x="2943227" y="3057526"/>
            <a:ext cx="2800351"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1828800" y="2971800"/>
            <a:ext cx="5257800" cy="1191"/>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feld 12"/>
          <p:cNvSpPr txBox="1"/>
          <p:nvPr/>
        </p:nvSpPr>
        <p:spPr>
          <a:xfrm>
            <a:off x="1776772" y="1930179"/>
            <a:ext cx="3733800" cy="1015663"/>
          </a:xfrm>
          <a:prstGeom prst="rect">
            <a:avLst/>
          </a:prstGeom>
          <a:noFill/>
        </p:spPr>
        <p:txBody>
          <a:bodyPr wrap="square" rtlCol="0">
            <a:spAutoFit/>
          </a:bodyPr>
          <a:lstStyle/>
          <a:p>
            <a:pPr>
              <a:buFont typeface="Arial"/>
              <a:buChar char="•"/>
            </a:pPr>
            <a:r>
              <a:rPr lang="de-DE" dirty="0"/>
              <a:t> </a:t>
            </a:r>
            <a:r>
              <a:rPr lang="de-DE" sz="2000" dirty="0"/>
              <a:t>Alter</a:t>
            </a:r>
          </a:p>
          <a:p>
            <a:pPr>
              <a:buFont typeface="Arial"/>
              <a:buChar char="•"/>
            </a:pPr>
            <a:r>
              <a:rPr lang="de-DE" sz="2000" dirty="0"/>
              <a:t> Geschlecht</a:t>
            </a:r>
          </a:p>
          <a:p>
            <a:pPr>
              <a:buFont typeface="Arial"/>
              <a:buChar char="•"/>
            </a:pPr>
            <a:r>
              <a:rPr lang="de-DE" sz="2000" dirty="0"/>
              <a:t> Ethnie</a:t>
            </a:r>
          </a:p>
        </p:txBody>
      </p:sp>
      <p:sp>
        <p:nvSpPr>
          <p:cNvPr id="14" name="Textfeld 13"/>
          <p:cNvSpPr txBox="1"/>
          <p:nvPr/>
        </p:nvSpPr>
        <p:spPr>
          <a:xfrm>
            <a:off x="1619672" y="3078889"/>
            <a:ext cx="3733800" cy="1908215"/>
          </a:xfrm>
          <a:prstGeom prst="rect">
            <a:avLst/>
          </a:prstGeom>
          <a:noFill/>
        </p:spPr>
        <p:txBody>
          <a:bodyPr wrap="square" rtlCol="0">
            <a:spAutoFit/>
          </a:bodyPr>
          <a:lstStyle/>
          <a:p>
            <a:pPr>
              <a:buFont typeface="Arial"/>
              <a:buChar char="•"/>
            </a:pPr>
            <a:r>
              <a:rPr lang="de-DE" dirty="0"/>
              <a:t> </a:t>
            </a:r>
            <a:r>
              <a:rPr lang="de-DE" sz="2000" dirty="0"/>
              <a:t>Persönlichkeit</a:t>
            </a:r>
          </a:p>
          <a:p>
            <a:pPr>
              <a:buFont typeface="Arial"/>
              <a:buChar char="•"/>
            </a:pPr>
            <a:r>
              <a:rPr lang="de-DE" sz="2000" dirty="0"/>
              <a:t> Bindung</a:t>
            </a:r>
          </a:p>
          <a:p>
            <a:pPr>
              <a:buFont typeface="Arial"/>
              <a:buChar char="•"/>
            </a:pPr>
            <a:r>
              <a:rPr lang="de-DE" sz="2000" dirty="0"/>
              <a:t> Abwehr</a:t>
            </a:r>
          </a:p>
          <a:p>
            <a:pPr>
              <a:buFont typeface="Arial"/>
              <a:buChar char="•"/>
            </a:pPr>
            <a:r>
              <a:rPr lang="de-DE" sz="2000" dirty="0"/>
              <a:t> Werte, Einstellungen</a:t>
            </a:r>
          </a:p>
          <a:p>
            <a:pPr>
              <a:buFont typeface="Arial"/>
              <a:buChar char="•"/>
            </a:pPr>
            <a:r>
              <a:rPr lang="de-DE" sz="2000" dirty="0"/>
              <a:t> Habitus</a:t>
            </a:r>
          </a:p>
          <a:p>
            <a:endParaRPr lang="de-DE" dirty="0"/>
          </a:p>
        </p:txBody>
      </p:sp>
      <p:sp>
        <p:nvSpPr>
          <p:cNvPr id="15" name="Textfeld 14"/>
          <p:cNvSpPr txBox="1"/>
          <p:nvPr/>
        </p:nvSpPr>
        <p:spPr>
          <a:xfrm>
            <a:off x="4582616" y="1963861"/>
            <a:ext cx="3733800" cy="1015663"/>
          </a:xfrm>
          <a:prstGeom prst="rect">
            <a:avLst/>
          </a:prstGeom>
          <a:noFill/>
        </p:spPr>
        <p:txBody>
          <a:bodyPr wrap="square" rtlCol="0">
            <a:spAutoFit/>
          </a:bodyPr>
          <a:lstStyle/>
          <a:p>
            <a:pPr>
              <a:buFont typeface="Arial"/>
              <a:buChar char="•"/>
            </a:pPr>
            <a:r>
              <a:rPr lang="de-DE" dirty="0"/>
              <a:t> </a:t>
            </a:r>
            <a:r>
              <a:rPr lang="de-DE" sz="2000" dirty="0"/>
              <a:t>Therapeutische Schule</a:t>
            </a:r>
          </a:p>
          <a:p>
            <a:pPr>
              <a:buFont typeface="Arial"/>
              <a:buChar char="•"/>
            </a:pPr>
            <a:r>
              <a:rPr lang="de-DE" sz="2000" dirty="0"/>
              <a:t> Therapeutischer Stil</a:t>
            </a:r>
          </a:p>
          <a:p>
            <a:pPr>
              <a:buFont typeface="Arial"/>
              <a:buChar char="•"/>
            </a:pPr>
            <a:r>
              <a:rPr lang="de-DE" sz="2000" dirty="0"/>
              <a:t> Interventionen</a:t>
            </a:r>
          </a:p>
        </p:txBody>
      </p:sp>
      <p:sp>
        <p:nvSpPr>
          <p:cNvPr id="16" name="Textfeld 15"/>
          <p:cNvSpPr txBox="1"/>
          <p:nvPr/>
        </p:nvSpPr>
        <p:spPr>
          <a:xfrm>
            <a:off x="4533899" y="3175674"/>
            <a:ext cx="3733800" cy="1600438"/>
          </a:xfrm>
          <a:prstGeom prst="rect">
            <a:avLst/>
          </a:prstGeom>
          <a:noFill/>
        </p:spPr>
        <p:txBody>
          <a:bodyPr wrap="square" rtlCol="0">
            <a:spAutoFit/>
          </a:bodyPr>
          <a:lstStyle/>
          <a:p>
            <a:pPr>
              <a:buFont typeface="Arial"/>
              <a:buChar char="•"/>
            </a:pPr>
            <a:r>
              <a:rPr lang="de-DE" dirty="0"/>
              <a:t> </a:t>
            </a:r>
            <a:r>
              <a:rPr lang="de-DE" sz="2000" dirty="0"/>
              <a:t>Therapeutische Beziehung</a:t>
            </a:r>
          </a:p>
          <a:p>
            <a:pPr>
              <a:buFont typeface="Arial"/>
              <a:buChar char="•"/>
            </a:pPr>
            <a:r>
              <a:rPr lang="de-DE" sz="2000" dirty="0"/>
              <a:t> Erwartungen</a:t>
            </a:r>
          </a:p>
          <a:p>
            <a:pPr>
              <a:buFont typeface="Arial"/>
              <a:buChar char="•"/>
            </a:pPr>
            <a:r>
              <a:rPr lang="de-DE" sz="2000" dirty="0"/>
              <a:t> Haltungen</a:t>
            </a:r>
          </a:p>
          <a:p>
            <a:pPr>
              <a:buFont typeface="Arial"/>
              <a:buChar char="•"/>
            </a:pPr>
            <a:r>
              <a:rPr lang="de-DE" sz="2000" dirty="0"/>
              <a:t> Arbeitsmentalität</a:t>
            </a:r>
          </a:p>
          <a:p>
            <a:endParaRPr lang="de-DE" dirty="0"/>
          </a:p>
        </p:txBody>
      </p:sp>
      <p:sp>
        <p:nvSpPr>
          <p:cNvPr id="21" name="Textfeld 20"/>
          <p:cNvSpPr txBox="1"/>
          <p:nvPr/>
        </p:nvSpPr>
        <p:spPr>
          <a:xfrm>
            <a:off x="0" y="2571751"/>
            <a:ext cx="1905000" cy="1015663"/>
          </a:xfrm>
          <a:prstGeom prst="rect">
            <a:avLst/>
          </a:prstGeom>
          <a:noFill/>
        </p:spPr>
        <p:txBody>
          <a:bodyPr wrap="square" rtlCol="0">
            <a:spAutoFit/>
          </a:bodyPr>
          <a:lstStyle/>
          <a:p>
            <a:r>
              <a:rPr lang="de-DE" sz="2000" b="1" dirty="0"/>
              <a:t>„</a:t>
            </a:r>
            <a:r>
              <a:rPr lang="de-DE" sz="2000" b="1" dirty="0" err="1"/>
              <a:t>Traits</a:t>
            </a:r>
            <a:r>
              <a:rPr lang="de-DE" sz="2000" b="1" dirty="0"/>
              <a:t>“ Therapie-unspezifisch</a:t>
            </a:r>
          </a:p>
        </p:txBody>
      </p:sp>
      <p:sp>
        <p:nvSpPr>
          <p:cNvPr id="22" name="Textfeld 21"/>
          <p:cNvSpPr txBox="1"/>
          <p:nvPr/>
        </p:nvSpPr>
        <p:spPr>
          <a:xfrm>
            <a:off x="7668344" y="2571751"/>
            <a:ext cx="1676402" cy="1015663"/>
          </a:xfrm>
          <a:prstGeom prst="rect">
            <a:avLst/>
          </a:prstGeom>
          <a:noFill/>
        </p:spPr>
        <p:txBody>
          <a:bodyPr wrap="square" rtlCol="0">
            <a:spAutoFit/>
          </a:bodyPr>
          <a:lstStyle/>
          <a:p>
            <a:r>
              <a:rPr lang="de-DE" sz="2000" b="1" dirty="0"/>
              <a:t>„States“ Therapie-spezifisch</a:t>
            </a:r>
          </a:p>
        </p:txBody>
      </p:sp>
      <p:sp>
        <p:nvSpPr>
          <p:cNvPr id="23" name="Textfeld 22"/>
          <p:cNvSpPr txBox="1"/>
          <p:nvPr/>
        </p:nvSpPr>
        <p:spPr>
          <a:xfrm>
            <a:off x="3144909" y="1211038"/>
            <a:ext cx="2396986" cy="369332"/>
          </a:xfrm>
          <a:prstGeom prst="rect">
            <a:avLst/>
          </a:prstGeom>
          <a:noFill/>
        </p:spPr>
        <p:txBody>
          <a:bodyPr wrap="square" rtlCol="0">
            <a:spAutoFit/>
          </a:bodyPr>
          <a:lstStyle/>
          <a:p>
            <a:pPr algn="ctr"/>
            <a:r>
              <a:rPr lang="de-DE" b="1" dirty="0"/>
              <a:t>Objektive Merkmale</a:t>
            </a:r>
          </a:p>
        </p:txBody>
      </p:sp>
      <p:sp>
        <p:nvSpPr>
          <p:cNvPr id="24" name="Textfeld 23"/>
          <p:cNvSpPr txBox="1"/>
          <p:nvPr/>
        </p:nvSpPr>
        <p:spPr>
          <a:xfrm>
            <a:off x="3131840" y="4540791"/>
            <a:ext cx="2396986" cy="369332"/>
          </a:xfrm>
          <a:prstGeom prst="rect">
            <a:avLst/>
          </a:prstGeom>
          <a:noFill/>
        </p:spPr>
        <p:txBody>
          <a:bodyPr wrap="square" rtlCol="0">
            <a:spAutoFit/>
          </a:bodyPr>
          <a:lstStyle/>
          <a:p>
            <a:pPr algn="ctr"/>
            <a:r>
              <a:rPr lang="de-DE" b="1" dirty="0"/>
              <a:t>Subjektive Merkmale</a:t>
            </a:r>
          </a:p>
        </p:txBody>
      </p:sp>
    </p:spTree>
    <p:extLst>
      <p:ext uri="{BB962C8B-B14F-4D97-AF65-F5344CB8AC3E}">
        <p14:creationId xmlns:p14="http://schemas.microsoft.com/office/powerpoint/2010/main" val="448938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sei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lgeseite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6376</Words>
  <Application>Microsoft Office PowerPoint</Application>
  <PresentationFormat>Bildschirmpräsentation (16:9)</PresentationFormat>
  <Paragraphs>1149</Paragraphs>
  <Slides>82</Slides>
  <Notes>64</Notes>
  <HiddenSlides>0</HiddenSlides>
  <MMClips>0</MMClips>
  <ScaleCrop>false</ScaleCrop>
  <HeadingPairs>
    <vt:vector size="4" baseType="variant">
      <vt:variant>
        <vt:lpstr>Design</vt:lpstr>
      </vt:variant>
      <vt:variant>
        <vt:i4>2</vt:i4>
      </vt:variant>
      <vt:variant>
        <vt:lpstr>Folientitel</vt:lpstr>
      </vt:variant>
      <vt:variant>
        <vt:i4>82</vt:i4>
      </vt:variant>
    </vt:vector>
  </HeadingPairs>
  <TitlesOfParts>
    <vt:vector size="84" baseType="lpstr">
      <vt:lpstr>Titelseite</vt:lpstr>
      <vt:lpstr>Folgeseiten</vt:lpstr>
      <vt:lpstr>PowerPoint-Präsentation</vt:lpstr>
      <vt:lpstr>PowerPoint-Präsentation</vt:lpstr>
      <vt:lpstr>Der effektive Therapeut</vt:lpstr>
      <vt:lpstr>Erhebliche (ungeklärte) Outcome- Varianz zwischen Therapeuten</vt:lpstr>
      <vt:lpstr>Therapeuteneffekte</vt:lpstr>
      <vt:lpstr>Dosis-Wirkung-Therapeuten-Effekte (Goldberg et al. 2016)</vt:lpstr>
      <vt:lpstr>Therapeutenseitige Prädiktoren für  schlechten Therapieerfolg</vt:lpstr>
      <vt:lpstr>PowerPoint-Präsentation</vt:lpstr>
      <vt:lpstr>Wie unterscheiden sich Therapeuten? (Beutler et al. 2004)</vt:lpstr>
      <vt:lpstr>PowerPoint-Präsentation</vt:lpstr>
      <vt:lpstr>Kompetenzdefinitionen von Psychotherapeuten</vt:lpstr>
      <vt:lpstr>Adhärenz und Kompetenz</vt:lpstr>
      <vt:lpstr>Kompetenzmodelle</vt:lpstr>
      <vt:lpstr>Das Kontextuelle Modell Psychotherapeutischer Fertigkeiten</vt:lpstr>
      <vt:lpstr>Kompetenz in der Kinder- und Jugendlichentherapie</vt:lpstr>
      <vt:lpstr>Technische Kompetenz &amp; Adhärenz</vt:lpstr>
      <vt:lpstr>Meta-Analyse: Technische Kompetenz &amp; Adhärenz</vt:lpstr>
      <vt:lpstr>Technische Kompetenz &amp; Adhärenz - Review</vt:lpstr>
      <vt:lpstr>Technische Kompetenz &amp; Adhärenz - Review</vt:lpstr>
      <vt:lpstr>Technische Kompetenz &amp; Adhärenz - Review</vt:lpstr>
      <vt:lpstr>Studien zu erwachsenen Patienten</vt:lpstr>
      <vt:lpstr>PowerPoint-Präsentation</vt:lpstr>
      <vt:lpstr>Wie kann Psychotherapie effektiver werden?  (Norcross 2011)</vt:lpstr>
      <vt:lpstr>Beziehung als Therapeutenvariable</vt:lpstr>
      <vt:lpstr>PowerPoint-Präsentation</vt:lpstr>
      <vt:lpstr>Wie kann man Alliance trainieren?</vt:lpstr>
      <vt:lpstr>Entwicklung von Psychotherapeuten</vt:lpstr>
      <vt:lpstr>Studie zur Entwicklung von Psychotherapeuten </vt:lpstr>
      <vt:lpstr>Methodik &amp; Sample</vt:lpstr>
      <vt:lpstr>Methodik &amp; Sample</vt:lpstr>
      <vt:lpstr>Methodik &amp; Sample</vt:lpstr>
      <vt:lpstr>Methodik &amp; Sample</vt:lpstr>
      <vt:lpstr>Work Involvement</vt:lpstr>
      <vt:lpstr>Perspektiven auf Entwicklung</vt:lpstr>
      <vt:lpstr>Praxismuster</vt:lpstr>
      <vt:lpstr>Praxismuster (Deutschland)</vt:lpstr>
      <vt:lpstr>Die Rolle von Selbstzweifel</vt:lpstr>
      <vt:lpstr>Fazit – Th. Arbeit &amp; Entwicklung</vt:lpstr>
      <vt:lpstr>Fazit – Th. Arbeit &amp; Entwicklung</vt:lpstr>
      <vt:lpstr>Das Kontextuelle Modell Psychotherapeutischer Fertigkeiten</vt:lpstr>
      <vt:lpstr>Vom Wissen zur Beziehung? Die Vanderbilt Studien</vt:lpstr>
      <vt:lpstr>Vom Wissen zur Beziehung? Die Vanderbilt Studien</vt:lpstr>
      <vt:lpstr>Vom Wissen zur Beziehung? Die Vanderbilt Studien</vt:lpstr>
      <vt:lpstr>Vom Wissen zur Beziehung? Die Vanderbilt Studien</vt:lpstr>
      <vt:lpstr>Beziehungskompetenzen im Training</vt:lpstr>
      <vt:lpstr>1.) Auswahl: Ungeeignete Teilnehmer</vt:lpstr>
      <vt:lpstr>Gründe für fehlende Eignung  (Nodop et al. 2010)</vt:lpstr>
      <vt:lpstr>Beziehungskompetenz messen?</vt:lpstr>
      <vt:lpstr>TRIB</vt:lpstr>
      <vt:lpstr>TRIB</vt:lpstr>
      <vt:lpstr>Facilitative Interpersonal Skills</vt:lpstr>
      <vt:lpstr>Training von Beziehungskompetenz</vt:lpstr>
      <vt:lpstr>Beziehungskompetenz in der PT Ausbildung steigern?</vt:lpstr>
      <vt:lpstr>Beziehungskompetenz steigern?</vt:lpstr>
      <vt:lpstr>Alliance-Focused-Training</vt:lpstr>
      <vt:lpstr>Training von Beziehungskompetenz</vt:lpstr>
      <vt:lpstr>Veränderung von Persönlichkeitsmerkmalen, die den interpersonalen Kompetenzen zugrunde liegen?</vt:lpstr>
      <vt:lpstr>Introjekt - Affiliation</vt:lpstr>
      <vt:lpstr>Introjekt - Affiliation</vt:lpstr>
      <vt:lpstr>Introjekt - Affiliation</vt:lpstr>
      <vt:lpstr>Kompetenzentwicklung von Psychotherapeutinnen  in Ausbildung</vt:lpstr>
      <vt:lpstr>17 teilnehmende Institute</vt:lpstr>
      <vt:lpstr>Forschungsansatz des Projekts</vt:lpstr>
      <vt:lpstr>Design</vt:lpstr>
      <vt:lpstr>Fragestellung</vt:lpstr>
      <vt:lpstr>Statistische Methoden</vt:lpstr>
      <vt:lpstr>Beziehungskompetenz Intrapersonelle Prozesse</vt:lpstr>
      <vt:lpstr>Beziehungskompetenz Introjekt zu besten Zeiten</vt:lpstr>
      <vt:lpstr>Beziehungskompetenz Introjekt zu schlechten Zeiten</vt:lpstr>
      <vt:lpstr>MLM – Prädiktoren der Selbst-Affiliation</vt:lpstr>
      <vt:lpstr>Ergebnisse: Beziehungskompetenz Mentalisierungsinteresse</vt:lpstr>
      <vt:lpstr>Ergebnisse: Beziehungskompetenz Selbsteinschätzung der Beziehungsfertigkeiten</vt:lpstr>
      <vt:lpstr>Zusammenfassung</vt:lpstr>
      <vt:lpstr>Implikationen für PT Ausbildung</vt:lpstr>
      <vt:lpstr>PowerPoint-Präsentation</vt:lpstr>
      <vt:lpstr>PowerPoint-Präsentation</vt:lpstr>
      <vt:lpstr>PowerPoint-Präsentation</vt:lpstr>
      <vt:lpstr>PowerPoint-Präsentation</vt:lpstr>
      <vt:lpstr>Fazit</vt:lpstr>
      <vt:lpstr>Ausblick</vt:lpstr>
      <vt:lpstr>Systematische Verbesserung der Psychotherapie-Aus- und Weiterbildungen</vt:lpstr>
      <vt:lpstr>PowerPoint-Präsentation</vt:lpstr>
    </vt:vector>
  </TitlesOfParts>
  <Company>Universitätsklinikum Heidelberg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Hafner, Andreas</dc:creator>
  <cp:lastModifiedBy>Svenja Taubner</cp:lastModifiedBy>
  <cp:revision>257</cp:revision>
  <dcterms:created xsi:type="dcterms:W3CDTF">2017-11-15T11:19:07Z</dcterms:created>
  <dcterms:modified xsi:type="dcterms:W3CDTF">2019-03-22T14:13:04Z</dcterms:modified>
</cp:coreProperties>
</file>